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8"/>
  </p:notesMasterIdLst>
  <p:sldIdLst>
    <p:sldId id="256" r:id="rId2"/>
    <p:sldId id="303" r:id="rId3"/>
    <p:sldId id="311" r:id="rId4"/>
    <p:sldId id="307" r:id="rId5"/>
    <p:sldId id="302" r:id="rId6"/>
    <p:sldId id="306" r:id="rId7"/>
    <p:sldId id="268" r:id="rId8"/>
    <p:sldId id="270" r:id="rId9"/>
    <p:sldId id="271" r:id="rId10"/>
    <p:sldId id="274" r:id="rId11"/>
    <p:sldId id="298" r:id="rId12"/>
    <p:sldId id="299" r:id="rId13"/>
    <p:sldId id="296" r:id="rId14"/>
    <p:sldId id="300" r:id="rId15"/>
    <p:sldId id="308" r:id="rId16"/>
    <p:sldId id="269" r:id="rId17"/>
    <p:sldId id="276" r:id="rId18"/>
    <p:sldId id="272" r:id="rId19"/>
    <p:sldId id="305" r:id="rId20"/>
    <p:sldId id="282" r:id="rId21"/>
    <p:sldId id="304" r:id="rId22"/>
    <p:sldId id="277" r:id="rId23"/>
    <p:sldId id="278" r:id="rId24"/>
    <p:sldId id="313" r:id="rId25"/>
    <p:sldId id="310" r:id="rId26"/>
    <p:sldId id="281" r:id="rId27"/>
    <p:sldId id="314" r:id="rId28"/>
    <p:sldId id="312" r:id="rId29"/>
    <p:sldId id="287" r:id="rId30"/>
    <p:sldId id="279" r:id="rId31"/>
    <p:sldId id="294" r:id="rId32"/>
    <p:sldId id="283" r:id="rId33"/>
    <p:sldId id="273" r:id="rId34"/>
    <p:sldId id="309" r:id="rId35"/>
    <p:sldId id="295" r:id="rId36"/>
    <p:sldId id="292" r:id="rId37"/>
  </p:sldIdLst>
  <p:sldSz cx="9144000" cy="6858000" type="screen4x3"/>
  <p:notesSz cx="6858000" cy="9144000"/>
  <p:defaultText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 id="{96DA1B0A-9335-F849-9653-786F214F2D6E}">
          <p14:sldIdLst>
            <p14:sldId id="256"/>
            <p14:sldId id="303"/>
            <p14:sldId id="311"/>
          </p14:sldIdLst>
        </p14:section>
        <p14:section name="ESS Naming Convention" id="{2FCFBF97-5CA0-4B43-801C-4738BE2AA584}">
          <p14:sldIdLst>
            <p14:sldId id="307"/>
            <p14:sldId id="302"/>
          </p14:sldIdLst>
        </p14:section>
        <p14:section name="Naming of Accelerator Components" id="{A6165B64-20A7-BD4B-BAEC-3D1BF0DB6B35}">
          <p14:sldIdLst>
            <p14:sldId id="306"/>
            <p14:sldId id="268"/>
            <p14:sldId id="270"/>
            <p14:sldId id="271"/>
            <p14:sldId id="274"/>
            <p14:sldId id="298"/>
            <p14:sldId id="299"/>
            <p14:sldId id="296"/>
            <p14:sldId id="300"/>
          </p14:sldIdLst>
        </p14:section>
        <p14:section name="Controls Configuration Management" id="{EBB11496-C927-B04B-8882-E1CC3ABCB198}">
          <p14:sldIdLst>
            <p14:sldId id="308"/>
            <p14:sldId id="269"/>
            <p14:sldId id="276"/>
            <p14:sldId id="272"/>
            <p14:sldId id="305"/>
            <p14:sldId id="282"/>
            <p14:sldId id="304"/>
            <p14:sldId id="277"/>
            <p14:sldId id="278"/>
            <p14:sldId id="313"/>
            <p14:sldId id="310"/>
          </p14:sldIdLst>
        </p14:section>
        <p14:section name="Backup Slides" id="{8E8F66AB-20C5-A548-95AB-731D6B19C6D0}">
          <p14:sldIdLst>
            <p14:sldId id="281"/>
            <p14:sldId id="314"/>
            <p14:sldId id="312"/>
            <p14:sldId id="287"/>
            <p14:sldId id="279"/>
            <p14:sldId id="294"/>
            <p14:sldId id="283"/>
            <p14:sldId id="273"/>
            <p14:sldId id="309"/>
            <p14:sldId id="295"/>
            <p14:sldId id="292"/>
          </p14:sldIdLst>
        </p14:section>
      </p14:sectionLst>
    </p:ext>
    <p:ext uri="{EFAFB233-063F-42B5-8137-9DF3F51BA10A}">
      <p15:sldGuideLst xmlns=""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94C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1" autoAdjust="0"/>
    <p:restoredTop sz="77868" autoAdjust="0"/>
  </p:normalViewPr>
  <p:slideViewPr>
    <p:cSldViewPr snapToGrid="0">
      <p:cViewPr varScale="1">
        <p:scale>
          <a:sx n="76" d="100"/>
          <a:sy n="76" d="100"/>
        </p:scale>
        <p:origin x="-1032" y="-104"/>
      </p:cViewPr>
      <p:guideLst>
        <p:guide orient="horz" pos="2160"/>
        <p:guide pos="2880"/>
      </p:guideLst>
    </p:cSldViewPr>
  </p:slideViewPr>
  <p:outlineViewPr>
    <p:cViewPr>
      <p:scale>
        <a:sx n="33" d="100"/>
        <a:sy n="33" d="100"/>
      </p:scale>
      <p:origin x="0" y="17088"/>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interSettings" Target="printerSettings/printerSettings1.bin"/><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gif>
</file>

<file path=ppt/media/image2.png>
</file>

<file path=ppt/media/image3.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sv-SE"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09F57FC-B3FF-4DF2-9417-962901C07B3B}" type="datetimeFigureOut">
              <a:rPr lang="sv-SE" smtClean="0"/>
              <a:t>05/10/16</a:t>
            </a:fld>
            <a:endParaRPr lang="sv-SE"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sv-SE"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sv-SE"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61A53A7-64CD-4D0E-AAE8-1AC9C79D7085}" type="slidenum">
              <a:rPr lang="sv-SE" smtClean="0"/>
              <a:t>‹#›</a:t>
            </a:fld>
            <a:endParaRPr lang="sv-SE" dirty="0"/>
          </a:p>
        </p:txBody>
      </p:sp>
    </p:spTree>
    <p:extLst>
      <p:ext uri="{BB962C8B-B14F-4D97-AF65-F5344CB8AC3E}">
        <p14:creationId xmlns:p14="http://schemas.microsoft.com/office/powerpoint/2010/main" val="12846559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b="1" dirty="0" smtClean="0"/>
              <a:t>Integration Section </a:t>
            </a:r>
            <a:r>
              <a:rPr lang="en-US" dirty="0" smtClean="0"/>
              <a:t>is part of the </a:t>
            </a:r>
            <a:r>
              <a:rPr lang="en-US" dirty="0" err="1" smtClean="0"/>
              <a:t>Linac</a:t>
            </a:r>
            <a:r>
              <a:rPr lang="en-US" dirty="0" smtClean="0"/>
              <a:t> Group.</a:t>
            </a:r>
            <a:r>
              <a:rPr lang="en-US" baseline="0" dirty="0" smtClean="0"/>
              <a:t> It is composed of only four members and has a mostly advisory role. </a:t>
            </a:r>
            <a:r>
              <a:rPr lang="en-US" baseline="0" dirty="0" err="1" smtClean="0"/>
              <a:t>Iñigo</a:t>
            </a:r>
            <a:r>
              <a:rPr lang="en-US" baseline="0" dirty="0" smtClean="0"/>
              <a:t> Alonso has been appointed at the Accelerator Division to </a:t>
            </a:r>
            <a:r>
              <a:rPr lang="en-US" baseline="0" dirty="0" smtClean="0"/>
              <a:t>coordinate in collaboration </a:t>
            </a:r>
            <a:r>
              <a:rPr lang="en-US" baseline="0" dirty="0" smtClean="0"/>
              <a:t>with the ICS Integrators </a:t>
            </a:r>
            <a:r>
              <a:rPr lang="en-US" baseline="0" dirty="0" smtClean="0"/>
              <a:t>on </a:t>
            </a:r>
            <a:r>
              <a:rPr lang="en-US" baseline="0" dirty="0" smtClean="0"/>
              <a:t>defining the workflows for data entry</a:t>
            </a:r>
            <a:r>
              <a:rPr lang="en-US" baseline="0" dirty="0" smtClean="0"/>
              <a:t>.</a:t>
            </a:r>
            <a:endParaRPr lang="en-US" baseline="0" dirty="0" smtClean="0"/>
          </a:p>
          <a:p>
            <a:endParaRPr lang="en-US" baseline="0" dirty="0" smtClean="0"/>
          </a:p>
          <a:p>
            <a:r>
              <a:rPr lang="en-US" baseline="0" dirty="0" smtClean="0"/>
              <a:t>Some of the topics (naming, data handling, tools</a:t>
            </a:r>
            <a:r>
              <a:rPr lang="is-IS" baseline="0" dirty="0" smtClean="0"/>
              <a:t>…</a:t>
            </a:r>
            <a:r>
              <a:rPr lang="en-US" baseline="0" dirty="0" smtClean="0"/>
              <a:t>) discussed in this talk have been </a:t>
            </a:r>
            <a:r>
              <a:rPr lang="en-US" b="1" baseline="0" dirty="0" smtClean="0"/>
              <a:t>previously mentioned</a:t>
            </a:r>
            <a:r>
              <a:rPr lang="en-US" baseline="0" dirty="0" smtClean="0"/>
              <a:t> in the presentations by T. </a:t>
            </a:r>
            <a:r>
              <a:rPr lang="en-US" baseline="0" dirty="0" err="1" smtClean="0"/>
              <a:t>Korhonen</a:t>
            </a:r>
            <a:r>
              <a:rPr lang="en-US" baseline="0" dirty="0" smtClean="0"/>
              <a:t>, S. </a:t>
            </a:r>
            <a:r>
              <a:rPr lang="en-US" baseline="0" dirty="0" err="1" smtClean="0"/>
              <a:t>Regnell</a:t>
            </a:r>
            <a:r>
              <a:rPr lang="en-US" baseline="0" dirty="0" smtClean="0"/>
              <a:t>, and D. </a:t>
            </a:r>
            <a:r>
              <a:rPr lang="en-US" baseline="0" dirty="0" err="1" smtClean="0"/>
              <a:t>Piso</a:t>
            </a:r>
            <a:r>
              <a:rPr lang="en-US" baseline="0" dirty="0" smtClean="0"/>
              <a:t> on the ICS track of the TAC</a:t>
            </a:r>
            <a:r>
              <a:rPr lang="en-US" baseline="0" dirty="0" smtClean="0"/>
              <a:t>.</a:t>
            </a:r>
            <a:endParaRPr lang="en-US" baseline="0" dirty="0" smtClean="0"/>
          </a:p>
        </p:txBody>
      </p:sp>
      <p:sp>
        <p:nvSpPr>
          <p:cNvPr id="4" name="Slide Number Placeholder 3"/>
          <p:cNvSpPr>
            <a:spLocks noGrp="1"/>
          </p:cNvSpPr>
          <p:nvPr>
            <p:ph type="sldNum" sz="quarter" idx="10"/>
          </p:nvPr>
        </p:nvSpPr>
        <p:spPr/>
        <p:txBody>
          <a:bodyPr/>
          <a:lstStyle/>
          <a:p>
            <a:fld id="{161A53A7-64CD-4D0E-AAE8-1AC9C79D7085}" type="slidenum">
              <a:rPr lang="sv-SE" smtClean="0"/>
              <a:t>1</a:t>
            </a:fld>
            <a:endParaRPr lang="sv-SE" dirty="0"/>
          </a:p>
        </p:txBody>
      </p:sp>
    </p:spTree>
    <p:extLst>
      <p:ext uri="{BB962C8B-B14F-4D97-AF65-F5344CB8AC3E}">
        <p14:creationId xmlns:p14="http://schemas.microsoft.com/office/powerpoint/2010/main" val="428551244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b="1" dirty="0" smtClean="0"/>
              <a:t>definition of the area structure names </a:t>
            </a:r>
            <a:r>
              <a:rPr lang="en-US" dirty="0" smtClean="0"/>
              <a:t>and to some extent the </a:t>
            </a:r>
            <a:r>
              <a:rPr lang="en-US" b="1" dirty="0" smtClean="0"/>
              <a:t>disciplines and device types </a:t>
            </a:r>
            <a:r>
              <a:rPr lang="en-US" dirty="0" smtClean="0"/>
              <a:t>related to the accelerator is under the responsibility of the Accelerator Integration team.</a:t>
            </a:r>
          </a:p>
          <a:p>
            <a:endParaRPr lang="en-US" dirty="0" smtClean="0"/>
          </a:p>
          <a:p>
            <a:r>
              <a:rPr lang="en-US" dirty="0" smtClean="0"/>
              <a:t>Next, we communicate with the ICS Integration team, who has the final approval. The reason is that the they have </a:t>
            </a:r>
            <a:r>
              <a:rPr lang="en-US" b="1" dirty="0" smtClean="0"/>
              <a:t>visibility of other systems </a:t>
            </a:r>
            <a:r>
              <a:rPr lang="en-US" dirty="0" smtClean="0"/>
              <a:t>(Target, Instruments) and they can ensure consistency over the whole machine. Also, they need to limit possible damage in the functioning of the control system derived from the data.</a:t>
            </a:r>
          </a:p>
        </p:txBody>
      </p:sp>
      <p:sp>
        <p:nvSpPr>
          <p:cNvPr id="4" name="Slide Number Placeholder 3"/>
          <p:cNvSpPr>
            <a:spLocks noGrp="1"/>
          </p:cNvSpPr>
          <p:nvPr>
            <p:ph type="sldNum" sz="quarter" idx="10"/>
          </p:nvPr>
        </p:nvSpPr>
        <p:spPr/>
        <p:txBody>
          <a:bodyPr/>
          <a:lstStyle/>
          <a:p>
            <a:fld id="{161A53A7-64CD-4D0E-AAE8-1AC9C79D7085}" type="slidenum">
              <a:rPr lang="sv-SE" smtClean="0"/>
              <a:t>10</a:t>
            </a:fld>
            <a:endParaRPr lang="sv-SE" dirty="0"/>
          </a:p>
        </p:txBody>
      </p:sp>
    </p:spTree>
    <p:extLst>
      <p:ext uri="{BB962C8B-B14F-4D97-AF65-F5344CB8AC3E}">
        <p14:creationId xmlns:p14="http://schemas.microsoft.com/office/powerpoint/2010/main" val="20312103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 to Philip Arnold and the Cryogenics team</a:t>
            </a:r>
            <a:r>
              <a:rPr lang="en-US" dirty="0" smtClean="0"/>
              <a:t>.</a:t>
            </a:r>
          </a:p>
          <a:p>
            <a:endParaRPr lang="en-US" dirty="0" smtClean="0"/>
          </a:p>
          <a:p>
            <a:r>
              <a:rPr lang="en-US" dirty="0" smtClean="0"/>
              <a:t>Example: CrS-ACCP:CRYO-HZ-20001</a:t>
            </a:r>
          </a:p>
          <a:p>
            <a:r>
              <a:rPr lang="en-US" dirty="0" smtClean="0"/>
              <a:t>HZ: Emergency Stop</a:t>
            </a:r>
          </a:p>
          <a:p>
            <a:r>
              <a:rPr lang="en-US" dirty="0" smtClean="0"/>
              <a:t>2:</a:t>
            </a:r>
            <a:r>
              <a:rPr lang="en-US" baseline="0" dirty="0" smtClean="0"/>
              <a:t> Compressor system</a:t>
            </a:r>
          </a:p>
          <a:p>
            <a:r>
              <a:rPr lang="en-US" baseline="0" dirty="0" smtClean="0"/>
              <a:t>0: Guard System</a:t>
            </a:r>
          </a:p>
          <a:p>
            <a:r>
              <a:rPr lang="en-US" baseline="0" dirty="0" smtClean="0"/>
              <a:t>001:device number</a:t>
            </a:r>
            <a:endParaRPr lang="en-US" dirty="0" smtClean="0"/>
          </a:p>
        </p:txBody>
      </p:sp>
      <p:sp>
        <p:nvSpPr>
          <p:cNvPr id="4" name="Slide Number Placeholder 3"/>
          <p:cNvSpPr>
            <a:spLocks noGrp="1"/>
          </p:cNvSpPr>
          <p:nvPr>
            <p:ph type="sldNum" sz="quarter" idx="10"/>
          </p:nvPr>
        </p:nvSpPr>
        <p:spPr/>
        <p:txBody>
          <a:bodyPr/>
          <a:lstStyle/>
          <a:p>
            <a:fld id="{161A53A7-64CD-4D0E-AAE8-1AC9C79D7085}" type="slidenum">
              <a:rPr lang="sv-SE" smtClean="0"/>
              <a:t>11</a:t>
            </a:fld>
            <a:endParaRPr lang="sv-SE" dirty="0"/>
          </a:p>
        </p:txBody>
      </p:sp>
    </p:spTree>
    <p:extLst>
      <p:ext uri="{BB962C8B-B14F-4D97-AF65-F5344CB8AC3E}">
        <p14:creationId xmlns:p14="http://schemas.microsoft.com/office/powerpoint/2010/main" val="23239941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kern="1200" dirty="0" smtClean="0">
                <a:solidFill>
                  <a:schemeClr val="tx1"/>
                </a:solidFill>
                <a:effectLst/>
                <a:latin typeface="+mn-lt"/>
                <a:ea typeface="+mn-ea"/>
                <a:cs typeface="+mn-cs"/>
              </a:rPr>
              <a:t>Thanks to Anton </a:t>
            </a:r>
            <a:r>
              <a:rPr lang="en-GB" sz="1200" kern="1200" dirty="0" err="1" smtClean="0">
                <a:solidFill>
                  <a:schemeClr val="tx1"/>
                </a:solidFill>
                <a:effectLst/>
                <a:latin typeface="+mn-lt"/>
                <a:ea typeface="+mn-ea"/>
                <a:cs typeface="+mn-cs"/>
              </a:rPr>
              <a:t>Lundmark</a:t>
            </a:r>
            <a:r>
              <a:rPr lang="en-GB" sz="1200" kern="1200" dirty="0" smtClean="0">
                <a:solidFill>
                  <a:schemeClr val="tx1"/>
                </a:solidFill>
                <a:effectLst/>
                <a:latin typeface="+mn-lt"/>
                <a:ea typeface="+mn-ea"/>
                <a:cs typeface="+mn-cs"/>
              </a:rPr>
              <a:t> and the Cooling Systems team.</a:t>
            </a:r>
            <a:endParaRPr lang="en-GB" sz="1200" kern="1200" dirty="0" smtClean="0">
              <a:solidFill>
                <a:schemeClr val="tx1"/>
              </a:solidFill>
              <a:effectLst/>
              <a:latin typeface="+mn-lt"/>
              <a:ea typeface="+mn-ea"/>
              <a:cs typeface="+mn-cs"/>
            </a:endParaRPr>
          </a:p>
          <a:p>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The accelerator cooling systems </a:t>
            </a:r>
            <a:r>
              <a:rPr lang="en-GB" sz="1200" b="1" kern="1200" dirty="0" smtClean="0">
                <a:solidFill>
                  <a:schemeClr val="tx1"/>
                </a:solidFill>
                <a:effectLst/>
                <a:latin typeface="+mn-lt"/>
                <a:ea typeface="+mn-ea"/>
                <a:cs typeface="+mn-cs"/>
              </a:rPr>
              <a:t>interfaces</a:t>
            </a:r>
            <a:r>
              <a:rPr lang="en-GB" sz="1200" kern="1200" dirty="0" smtClean="0">
                <a:solidFill>
                  <a:schemeClr val="tx1"/>
                </a:solidFill>
                <a:effectLst/>
                <a:latin typeface="+mn-lt"/>
                <a:ea typeface="+mn-ea"/>
                <a:cs typeface="+mn-cs"/>
              </a:rPr>
              <a:t> with </a:t>
            </a:r>
            <a:r>
              <a:rPr lang="en-GB" sz="1200" b="1" kern="1200" dirty="0" smtClean="0">
                <a:solidFill>
                  <a:schemeClr val="tx1"/>
                </a:solidFill>
                <a:effectLst/>
                <a:latin typeface="+mn-lt"/>
                <a:ea typeface="+mn-ea"/>
                <a:cs typeface="+mn-cs"/>
              </a:rPr>
              <a:t>conventional facilities</a:t>
            </a:r>
            <a:r>
              <a:rPr lang="en-GB" sz="1200" kern="1200" dirty="0" smtClean="0">
                <a:solidFill>
                  <a:schemeClr val="tx1"/>
                </a:solidFill>
                <a:effectLst/>
                <a:latin typeface="+mn-lt"/>
                <a:ea typeface="+mn-ea"/>
                <a:cs typeface="+mn-cs"/>
              </a:rPr>
              <a:t> process systems on one hand (i.e. CWL, CWM and CWH systems) and the </a:t>
            </a:r>
            <a:r>
              <a:rPr lang="en-GB" sz="1200" b="1" kern="1200" dirty="0" smtClean="0">
                <a:solidFill>
                  <a:schemeClr val="tx1"/>
                </a:solidFill>
                <a:effectLst/>
                <a:latin typeface="+mn-lt"/>
                <a:ea typeface="+mn-ea"/>
                <a:cs typeface="+mn-cs"/>
              </a:rPr>
              <a:t>accelerator</a:t>
            </a:r>
            <a:r>
              <a:rPr lang="en-GB" sz="1200" kern="1200" dirty="0" smtClean="0">
                <a:solidFill>
                  <a:schemeClr val="tx1"/>
                </a:solidFill>
                <a:effectLst/>
                <a:latin typeface="+mn-lt"/>
                <a:ea typeface="+mn-ea"/>
                <a:cs typeface="+mn-cs"/>
              </a:rPr>
              <a:t> end users on the </a:t>
            </a:r>
            <a:r>
              <a:rPr lang="en-GB" sz="1200" kern="1200" dirty="0" smtClean="0">
                <a:solidFill>
                  <a:schemeClr val="tx1"/>
                </a:solidFill>
                <a:effectLst/>
                <a:latin typeface="+mn-lt"/>
                <a:ea typeface="+mn-ea"/>
                <a:cs typeface="+mn-cs"/>
              </a:rPr>
              <a:t>other.</a:t>
            </a:r>
          </a:p>
          <a:p>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The main principle for this naming system has been a point of view of the </a:t>
            </a:r>
            <a:r>
              <a:rPr lang="en-GB" sz="1200" b="1" kern="1200" dirty="0" smtClean="0">
                <a:solidFill>
                  <a:schemeClr val="tx1"/>
                </a:solidFill>
                <a:effectLst/>
                <a:latin typeface="+mn-lt"/>
                <a:ea typeface="+mn-ea"/>
                <a:cs typeface="+mn-cs"/>
              </a:rPr>
              <a:t>service personnel and technicians</a:t>
            </a:r>
            <a:r>
              <a:rPr lang="en-GB" sz="1200" kern="1200" dirty="0" smtClean="0">
                <a:solidFill>
                  <a:schemeClr val="tx1"/>
                </a:solidFill>
                <a:effectLst/>
                <a:latin typeface="+mn-lt"/>
                <a:ea typeface="+mn-ea"/>
                <a:cs typeface="+mn-cs"/>
              </a:rPr>
              <a:t>.</a:t>
            </a:r>
          </a:p>
          <a:p>
            <a:endParaRPr lang="en-GB"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The </a:t>
            </a:r>
            <a:r>
              <a:rPr lang="en-GB" sz="1200" kern="1200" dirty="0" smtClean="0">
                <a:solidFill>
                  <a:schemeClr val="tx1"/>
                </a:solidFill>
                <a:effectLst/>
                <a:latin typeface="+mn-lt"/>
                <a:ea typeface="+mn-ea"/>
                <a:cs typeface="+mn-cs"/>
              </a:rPr>
              <a:t>cooling systems can broadly be divided into three separate parts: </a:t>
            </a:r>
            <a:endParaRPr lang="en-US" sz="1200" kern="1200" dirty="0" smtClean="0">
              <a:solidFill>
                <a:schemeClr val="tx1"/>
              </a:solidFill>
              <a:effectLst/>
              <a:latin typeface="+mn-lt"/>
              <a:ea typeface="+mn-ea"/>
              <a:cs typeface="+mn-cs"/>
            </a:endParaRPr>
          </a:p>
          <a:p>
            <a:pPr lvl="0"/>
            <a:r>
              <a:rPr lang="en-GB" sz="1200" kern="1200" dirty="0" smtClean="0">
                <a:solidFill>
                  <a:schemeClr val="tx1"/>
                </a:solidFill>
                <a:effectLst/>
                <a:latin typeface="+mn-lt"/>
                <a:ea typeface="+mn-ea"/>
                <a:cs typeface="+mn-cs"/>
              </a:rPr>
              <a:t>G01 – accelerator tunnel systems</a:t>
            </a:r>
            <a:endParaRPr lang="en-US" sz="1200" kern="1200" dirty="0" smtClean="0">
              <a:solidFill>
                <a:schemeClr val="tx1"/>
              </a:solidFill>
              <a:effectLst/>
              <a:latin typeface="+mn-lt"/>
              <a:ea typeface="+mn-ea"/>
              <a:cs typeface="+mn-cs"/>
            </a:endParaRPr>
          </a:p>
          <a:p>
            <a:pPr lvl="0"/>
            <a:r>
              <a:rPr lang="en-GB" sz="1200" kern="1200" dirty="0" smtClean="0">
                <a:solidFill>
                  <a:schemeClr val="tx1"/>
                </a:solidFill>
                <a:effectLst/>
                <a:latin typeface="+mn-lt"/>
                <a:ea typeface="+mn-ea"/>
                <a:cs typeface="+mn-cs"/>
              </a:rPr>
              <a:t>G02 – RF gallery systems </a:t>
            </a:r>
            <a:endParaRPr lang="en-US" sz="1200" kern="1200" dirty="0" smtClean="0">
              <a:solidFill>
                <a:schemeClr val="tx1"/>
              </a:solidFill>
              <a:effectLst/>
              <a:latin typeface="+mn-lt"/>
              <a:ea typeface="+mn-ea"/>
              <a:cs typeface="+mn-cs"/>
            </a:endParaRPr>
          </a:p>
          <a:p>
            <a:pPr lvl="0"/>
            <a:r>
              <a:rPr lang="en-GB" sz="1200" kern="1200" dirty="0" smtClean="0">
                <a:solidFill>
                  <a:schemeClr val="tx1"/>
                </a:solidFill>
                <a:effectLst/>
                <a:latin typeface="+mn-lt"/>
                <a:ea typeface="+mn-ea"/>
                <a:cs typeface="+mn-cs"/>
              </a:rPr>
              <a:t>Test </a:t>
            </a:r>
            <a:r>
              <a:rPr lang="en-GB" sz="1200" kern="1200" dirty="0" smtClean="0">
                <a:solidFill>
                  <a:schemeClr val="tx1"/>
                </a:solidFill>
                <a:effectLst/>
                <a:latin typeface="+mn-lt"/>
                <a:ea typeface="+mn-ea"/>
                <a:cs typeface="+mn-cs"/>
              </a:rPr>
              <a:t>stands</a:t>
            </a:r>
          </a:p>
          <a:p>
            <a:pPr lvl="0"/>
            <a:endParaRPr lang="en-US"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All cooling skids that supply cooling water to accelerator components inside the tunnel (G01) are located in G02 Front End Building. </a:t>
            </a:r>
            <a:endParaRPr lang="en-US"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Equipment located in the RF gallery, such as klystrons, Modulators, Loads and Circulators interface directly with conventional facilities systems, i.e. there are no secondary systems separating the circuits. </a:t>
            </a:r>
            <a:endParaRPr lang="en-GB"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Cryogenic systems, located in G04, follow the </a:t>
            </a:r>
            <a:r>
              <a:rPr lang="en-GB" sz="1200" b="1" kern="1200" dirty="0" smtClean="0">
                <a:solidFill>
                  <a:schemeClr val="tx1"/>
                </a:solidFill>
                <a:effectLst/>
                <a:latin typeface="+mn-lt"/>
                <a:ea typeface="+mn-ea"/>
                <a:cs typeface="+mn-cs"/>
              </a:rPr>
              <a:t>naming convention of cryogenic systems or conventional facilities systems</a:t>
            </a:r>
            <a:r>
              <a:rPr lang="en-GB" sz="1200" kern="1200" dirty="0" smtClean="0">
                <a:solidFill>
                  <a:schemeClr val="tx1"/>
                </a:solidFill>
                <a:effectLst/>
                <a:latin typeface="+mn-lt"/>
                <a:ea typeface="+mn-ea"/>
                <a:cs typeface="+mn-cs"/>
              </a:rPr>
              <a:t> depending on location. E.g. equipment located in the G04 process substation follows CF naming convention</a:t>
            </a:r>
            <a:r>
              <a:rPr lang="en-GB" sz="1200" kern="1200" dirty="0" smtClean="0">
                <a:solidFill>
                  <a:schemeClr val="tx1"/>
                </a:solidFill>
                <a:effectLst/>
                <a:latin typeface="+mn-lt"/>
                <a:ea typeface="+mn-ea"/>
                <a:cs typeface="+mn-cs"/>
              </a:rPr>
              <a:t>.</a:t>
            </a:r>
          </a:p>
          <a:p>
            <a:endParaRPr lang="en-US" sz="1200" kern="1200" dirty="0" smtClean="0">
              <a:solidFill>
                <a:schemeClr val="tx1"/>
              </a:solidFill>
              <a:effectLst/>
              <a:latin typeface="+mn-lt"/>
              <a:ea typeface="+mn-ea"/>
              <a:cs typeface="+mn-cs"/>
            </a:endParaRPr>
          </a:p>
          <a:p>
            <a:r>
              <a:rPr lang="en-GB" sz="1200" kern="1200" dirty="0" smtClean="0">
                <a:solidFill>
                  <a:schemeClr val="tx1"/>
                </a:solidFill>
                <a:effectLst/>
                <a:latin typeface="+mn-lt"/>
                <a:ea typeface="+mn-ea"/>
                <a:cs typeface="+mn-cs"/>
              </a:rPr>
              <a:t>From </a:t>
            </a:r>
            <a:r>
              <a:rPr lang="en-GB" sz="1200" kern="1200" dirty="0" smtClean="0">
                <a:solidFill>
                  <a:schemeClr val="tx1"/>
                </a:solidFill>
                <a:effectLst/>
                <a:latin typeface="+mn-lt"/>
                <a:ea typeface="+mn-ea"/>
                <a:cs typeface="+mn-cs"/>
              </a:rPr>
              <a:t>the technicians point of view it is important to know what component is affected by a particular valve or instrument. One example is isolation valves in the tunnel for magnets. Instead of naming these valves according to the skid from where the water is supplied the naming of the valve instead reflect that it isolates the water to a particular magnet.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161A53A7-64CD-4D0E-AAE8-1AC9C79D7085}" type="slidenum">
              <a:rPr lang="sv-SE" smtClean="0"/>
              <a:t>12</a:t>
            </a:fld>
            <a:endParaRPr lang="sv-SE" dirty="0"/>
          </a:p>
        </p:txBody>
      </p:sp>
    </p:spTree>
    <p:extLst>
      <p:ext uri="{BB962C8B-B14F-4D97-AF65-F5344CB8AC3E}">
        <p14:creationId xmlns:p14="http://schemas.microsoft.com/office/powerpoint/2010/main" val="32792823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 to Eugene </a:t>
            </a:r>
            <a:r>
              <a:rPr lang="en-US" dirty="0" err="1" smtClean="0"/>
              <a:t>Tanke</a:t>
            </a:r>
            <a:r>
              <a:rPr lang="en-US" dirty="0" smtClean="0"/>
              <a:t> for authoring the original schema, and </a:t>
            </a:r>
            <a:r>
              <a:rPr lang="en-US" dirty="0" err="1" smtClean="0"/>
              <a:t>Frithiof</a:t>
            </a:r>
            <a:r>
              <a:rPr lang="en-US" dirty="0" smtClean="0"/>
              <a:t> Jensen and </a:t>
            </a:r>
            <a:r>
              <a:rPr lang="en-US" dirty="0" err="1" smtClean="0"/>
              <a:t>Evangelia</a:t>
            </a:r>
            <a:r>
              <a:rPr lang="en-US" baseline="0" dirty="0" smtClean="0"/>
              <a:t> </a:t>
            </a:r>
            <a:r>
              <a:rPr lang="en-US" baseline="0" dirty="0" err="1" smtClean="0"/>
              <a:t>Vaena</a:t>
            </a:r>
            <a:r>
              <a:rPr lang="en-US" baseline="0" dirty="0" smtClean="0"/>
              <a:t> from the Conventional Power work package for taking over and keeping it updated.</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13</a:t>
            </a:fld>
            <a:endParaRPr lang="sv-SE" dirty="0"/>
          </a:p>
        </p:txBody>
      </p:sp>
    </p:spTree>
    <p:extLst>
      <p:ext uri="{BB962C8B-B14F-4D97-AF65-F5344CB8AC3E}">
        <p14:creationId xmlns:p14="http://schemas.microsoft.com/office/powerpoint/2010/main" val="18301144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Thanks to </a:t>
            </a:r>
            <a:r>
              <a:rPr lang="en-US" dirty="0" err="1" smtClean="0"/>
              <a:t>Frithiof</a:t>
            </a:r>
            <a:r>
              <a:rPr lang="en-US" dirty="0" smtClean="0"/>
              <a:t> Jensen and </a:t>
            </a:r>
            <a:r>
              <a:rPr lang="en-US" dirty="0" err="1" smtClean="0"/>
              <a:t>Evangelia</a:t>
            </a:r>
            <a:r>
              <a:rPr lang="en-US" baseline="0" dirty="0" smtClean="0"/>
              <a:t> </a:t>
            </a:r>
            <a:r>
              <a:rPr lang="en-US" baseline="0" dirty="0" err="1" smtClean="0"/>
              <a:t>Vaena</a:t>
            </a:r>
            <a:r>
              <a:rPr lang="en-US" baseline="0" dirty="0" smtClean="0"/>
              <a:t>.</a:t>
            </a:r>
            <a:endParaRPr lang="en-US" dirty="0" smtClean="0"/>
          </a:p>
          <a:p>
            <a:endParaRPr lang="en-US" dirty="0" smtClean="0"/>
          </a:p>
          <a:p>
            <a:r>
              <a:rPr lang="en-US" dirty="0" smtClean="0"/>
              <a:t>Used to define the </a:t>
            </a:r>
            <a:r>
              <a:rPr lang="en-US" b="1" dirty="0" smtClean="0"/>
              <a:t>routing of the cables </a:t>
            </a:r>
            <a:r>
              <a:rPr lang="en-US" dirty="0" smtClean="0"/>
              <a:t>in the </a:t>
            </a:r>
            <a:r>
              <a:rPr lang="en-US" dirty="0" err="1" smtClean="0"/>
              <a:t>CableDB</a:t>
            </a:r>
            <a:r>
              <a:rPr lang="en-US" dirty="0" smtClean="0"/>
              <a:t>.</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14</a:t>
            </a:fld>
            <a:endParaRPr lang="sv-SE" dirty="0"/>
          </a:p>
        </p:txBody>
      </p:sp>
    </p:spTree>
    <p:extLst>
      <p:ext uri="{BB962C8B-B14F-4D97-AF65-F5344CB8AC3E}">
        <p14:creationId xmlns:p14="http://schemas.microsoft.com/office/powerpoint/2010/main" val="26049303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 to both Susanne’s and Daniel’s teams</a:t>
            </a:r>
            <a:r>
              <a:rPr lang="en-US" baseline="0" dirty="0" smtClean="0"/>
              <a:t> at ICS.</a:t>
            </a:r>
          </a:p>
          <a:p>
            <a:endParaRPr lang="en-US" baseline="0" dirty="0" smtClean="0"/>
          </a:p>
          <a:p>
            <a:r>
              <a:rPr lang="en-US" baseline="0" dirty="0" smtClean="0"/>
              <a:t>As it was noted in previous presentations by </a:t>
            </a:r>
            <a:r>
              <a:rPr lang="en-US" baseline="0" dirty="0" err="1" smtClean="0"/>
              <a:t>Timo</a:t>
            </a:r>
            <a:r>
              <a:rPr lang="en-US" baseline="0" dirty="0" smtClean="0"/>
              <a:t> and Susanne, the tools are in initial use, with so far mostly good feedback. But their </a:t>
            </a:r>
            <a:r>
              <a:rPr lang="en-US" b="1" baseline="0" dirty="0" smtClean="0"/>
              <a:t>bulk use is still unproven</a:t>
            </a:r>
            <a:r>
              <a:rPr lang="en-US" baseline="0" dirty="0" smtClean="0"/>
              <a:t>.</a:t>
            </a:r>
            <a:endParaRPr lang="en-US" dirty="0" smtClean="0"/>
          </a:p>
        </p:txBody>
      </p:sp>
      <p:sp>
        <p:nvSpPr>
          <p:cNvPr id="4" name="Slide Number Placeholder 3"/>
          <p:cNvSpPr>
            <a:spLocks noGrp="1"/>
          </p:cNvSpPr>
          <p:nvPr>
            <p:ph type="sldNum" sz="quarter" idx="10"/>
          </p:nvPr>
        </p:nvSpPr>
        <p:spPr/>
        <p:txBody>
          <a:bodyPr/>
          <a:lstStyle/>
          <a:p>
            <a:fld id="{161A53A7-64CD-4D0E-AAE8-1AC9C79D7085}" type="slidenum">
              <a:rPr lang="sv-SE" smtClean="0"/>
              <a:t>15</a:t>
            </a:fld>
            <a:endParaRPr lang="sv-SE" dirty="0"/>
          </a:p>
        </p:txBody>
      </p:sp>
    </p:spTree>
    <p:extLst>
      <p:ext uri="{BB962C8B-B14F-4D97-AF65-F5344CB8AC3E}">
        <p14:creationId xmlns:p14="http://schemas.microsoft.com/office/powerpoint/2010/main" val="42136051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Device Names </a:t>
            </a:r>
            <a:r>
              <a:rPr lang="en-US" dirty="0" smtClean="0"/>
              <a:t>are registered in the Naming Service.</a:t>
            </a:r>
          </a:p>
          <a:p>
            <a:endParaRPr lang="en-US" dirty="0" smtClean="0"/>
          </a:p>
          <a:p>
            <a:r>
              <a:rPr lang="en-US" b="1" dirty="0" smtClean="0"/>
              <a:t>The</a:t>
            </a:r>
            <a:r>
              <a:rPr lang="en-US" b="1" baseline="0" dirty="0" smtClean="0"/>
              <a:t> rest of the signal names </a:t>
            </a:r>
            <a:r>
              <a:rPr lang="en-US" baseline="0" dirty="0" smtClean="0"/>
              <a:t>is handled by the Controls Configuration Database and IOC Factory.</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16</a:t>
            </a:fld>
            <a:endParaRPr lang="sv-SE" dirty="0"/>
          </a:p>
        </p:txBody>
      </p:sp>
    </p:spTree>
    <p:extLst>
      <p:ext uri="{BB962C8B-B14F-4D97-AF65-F5344CB8AC3E}">
        <p14:creationId xmlns:p14="http://schemas.microsoft.com/office/powerpoint/2010/main" val="17566196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italics and semitransparent: levels of the </a:t>
            </a:r>
            <a:r>
              <a:rPr lang="en-US" baseline="0" dirty="0" smtClean="0"/>
              <a:t>structures that </a:t>
            </a:r>
            <a:r>
              <a:rPr lang="en-US" baseline="0" dirty="0" smtClean="0"/>
              <a:t>are not part of the names.</a:t>
            </a:r>
            <a:endParaRPr lang="en-US" dirty="0" smtClean="0"/>
          </a:p>
          <a:p>
            <a:endParaRPr lang="en-US" dirty="0" smtClean="0"/>
          </a:p>
          <a:p>
            <a:r>
              <a:rPr lang="en-US" dirty="0" smtClean="0"/>
              <a:t>In the Naming Service:</a:t>
            </a:r>
          </a:p>
          <a:p>
            <a:r>
              <a:rPr lang="en-US" dirty="0" smtClean="0"/>
              <a:t>	Partition by geographical </a:t>
            </a:r>
            <a:r>
              <a:rPr lang="en-US" b="1" dirty="0" smtClean="0"/>
              <a:t>location</a:t>
            </a:r>
            <a:r>
              <a:rPr lang="en-US" dirty="0" smtClean="0"/>
              <a:t> (Area Structure) and </a:t>
            </a:r>
            <a:r>
              <a:rPr lang="en-US" b="1" dirty="0" smtClean="0"/>
              <a:t>technical system </a:t>
            </a:r>
            <a:r>
              <a:rPr lang="en-US" dirty="0" smtClean="0"/>
              <a:t>(Device</a:t>
            </a:r>
            <a:r>
              <a:rPr lang="en-US" baseline="0" dirty="0" smtClean="0"/>
              <a:t> Structure)</a:t>
            </a:r>
          </a:p>
          <a:p>
            <a:endParaRPr lang="en-US" baseline="0" dirty="0" smtClean="0"/>
          </a:p>
          <a:p>
            <a:r>
              <a:rPr lang="en-US" baseline="0" dirty="0" smtClean="0"/>
              <a:t>In the CCDB and FACT:</a:t>
            </a:r>
          </a:p>
          <a:p>
            <a:r>
              <a:rPr lang="en-US" baseline="0" dirty="0" smtClean="0"/>
              <a:t>	The </a:t>
            </a:r>
            <a:r>
              <a:rPr lang="en-US" b="1" baseline="0" dirty="0" smtClean="0"/>
              <a:t>property</a:t>
            </a:r>
            <a:r>
              <a:rPr lang="en-US" baseline="0" dirty="0" smtClean="0"/>
              <a:t> is what is actually being measured: current, voltage, pressure, status</a:t>
            </a:r>
            <a:r>
              <a:rPr lang="is-IS" baseline="0" dirty="0" smtClean="0"/>
              <a:t>…</a:t>
            </a:r>
          </a:p>
          <a:p>
            <a:r>
              <a:rPr lang="is-IS" baseline="0" dirty="0" smtClean="0"/>
              <a:t>	They are defined in the </a:t>
            </a:r>
            <a:r>
              <a:rPr lang="is-IS" b="1" baseline="0" dirty="0" smtClean="0"/>
              <a:t>EPICS Module </a:t>
            </a:r>
            <a:r>
              <a:rPr lang="is-IS" baseline="0" dirty="0" smtClean="0"/>
              <a:t>indicated in the CCDB for a particuler Device.</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17</a:t>
            </a:fld>
            <a:endParaRPr lang="sv-SE" dirty="0"/>
          </a:p>
        </p:txBody>
      </p:sp>
    </p:spTree>
    <p:extLst>
      <p:ext uri="{BB962C8B-B14F-4D97-AF65-F5344CB8AC3E}">
        <p14:creationId xmlns:p14="http://schemas.microsoft.com/office/powerpoint/2010/main" val="33488617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 to Karin </a:t>
            </a:r>
            <a:r>
              <a:rPr lang="en-US" dirty="0" err="1" smtClean="0"/>
              <a:t>Rathsman</a:t>
            </a:r>
            <a:r>
              <a:rPr lang="en-US" dirty="0" smtClean="0"/>
              <a:t>.</a:t>
            </a:r>
          </a:p>
          <a:p>
            <a:endParaRPr lang="en-US" dirty="0" smtClean="0"/>
          </a:p>
          <a:p>
            <a:r>
              <a:rPr lang="en-US" dirty="0" smtClean="0"/>
              <a:t>Naming: ESS Naming Convention + Naming Service</a:t>
            </a:r>
          </a:p>
          <a:p>
            <a:endParaRPr lang="en-US" dirty="0" smtClean="0"/>
          </a:p>
          <a:p>
            <a:endParaRPr lang="en-US" dirty="0" smtClean="0"/>
          </a:p>
          <a:p>
            <a:r>
              <a:rPr lang="en-US" dirty="0" smtClean="0"/>
              <a:t>Performance</a:t>
            </a:r>
            <a:r>
              <a:rPr lang="en-US" baseline="0" dirty="0" smtClean="0"/>
              <a:t> issues (slow web interface) being addressed.</a:t>
            </a:r>
            <a:endParaRPr lang="en-US" dirty="0" smtClean="0"/>
          </a:p>
          <a:p>
            <a:endParaRPr lang="en-US" dirty="0" smtClean="0"/>
          </a:p>
          <a:p>
            <a:r>
              <a:rPr lang="en-US" dirty="0" smtClean="0"/>
              <a:t>Open questions:</a:t>
            </a:r>
          </a:p>
          <a:p>
            <a:pPr marL="228600" indent="-228600">
              <a:buAutoNum type="arabicPeriod"/>
            </a:pPr>
            <a:r>
              <a:rPr lang="en-US" baseline="0" dirty="0" smtClean="0"/>
              <a:t>Synchronization with PLM tools (CHESS)?</a:t>
            </a:r>
          </a:p>
          <a:p>
            <a:pPr marL="228600" indent="-228600">
              <a:buAutoNum type="arabicPeriod"/>
            </a:pPr>
            <a:r>
              <a:rPr lang="en-US" dirty="0" smtClean="0"/>
              <a:t>Integration with </a:t>
            </a:r>
            <a:r>
              <a:rPr lang="en-US" dirty="0" err="1" smtClean="0"/>
              <a:t>Linac</a:t>
            </a:r>
            <a:r>
              <a:rPr lang="en-US" dirty="0" smtClean="0"/>
              <a:t> Lego?</a:t>
            </a:r>
          </a:p>
          <a:p>
            <a:endParaRPr lang="en-US" dirty="0" smtClean="0"/>
          </a:p>
          <a:p>
            <a:r>
              <a:rPr lang="en-US" dirty="0" smtClean="0"/>
              <a:t>Development from the Proteus Naming System by the DISCS collaboration</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18</a:t>
            </a:fld>
            <a:endParaRPr lang="sv-SE" dirty="0"/>
          </a:p>
        </p:txBody>
      </p:sp>
    </p:spTree>
    <p:extLst>
      <p:ext uri="{BB962C8B-B14F-4D97-AF65-F5344CB8AC3E}">
        <p14:creationId xmlns:p14="http://schemas.microsoft.com/office/powerpoint/2010/main" val="237812041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Thanks</a:t>
            </a:r>
            <a:r>
              <a:rPr lang="en-US" baseline="0" dirty="0" smtClean="0"/>
              <a:t> to Ricardo </a:t>
            </a:r>
            <a:r>
              <a:rPr lang="en-US" baseline="0" dirty="0" err="1" smtClean="0"/>
              <a:t>Fernandes</a:t>
            </a:r>
            <a:r>
              <a:rPr lang="en-US" baseline="0" dirty="0" smtClean="0"/>
              <a:t>.</a:t>
            </a:r>
            <a:endParaRPr lang="en-US" dirty="0" smtClean="0"/>
          </a:p>
          <a:p>
            <a:endParaRPr lang="en-US" dirty="0" smtClean="0"/>
          </a:p>
          <a:p>
            <a:r>
              <a:rPr lang="en-US" b="1" dirty="0" smtClean="0"/>
              <a:t>Relationships -&gt; Hierarchies</a:t>
            </a:r>
            <a:r>
              <a:rPr lang="en-US" dirty="0" smtClean="0"/>
              <a:t>:</a:t>
            </a:r>
          </a:p>
          <a:p>
            <a:pPr lvl="1"/>
            <a:r>
              <a:rPr lang="en-US" dirty="0" smtClean="0"/>
              <a:t>Housing (parent/child)</a:t>
            </a:r>
          </a:p>
          <a:p>
            <a:pPr lvl="1"/>
            <a:r>
              <a:rPr lang="en-US" dirty="0" smtClean="0"/>
              <a:t>Control</a:t>
            </a:r>
          </a:p>
          <a:p>
            <a:pPr lvl="1"/>
            <a:r>
              <a:rPr lang="en-US" dirty="0" smtClean="0"/>
              <a:t>Power</a:t>
            </a:r>
          </a:p>
          <a:p>
            <a:pPr lvl="1"/>
            <a:r>
              <a:rPr lang="en-US" dirty="0" smtClean="0"/>
              <a:t>Connection</a:t>
            </a:r>
          </a:p>
          <a:p>
            <a:endParaRPr lang="en-US" dirty="0" smtClean="0"/>
          </a:p>
          <a:p>
            <a:r>
              <a:rPr lang="en-US" b="1" dirty="0" smtClean="0"/>
              <a:t>Abstraction</a:t>
            </a:r>
            <a:r>
              <a:rPr lang="en-US" baseline="0" dirty="0" smtClean="0"/>
              <a:t> of</a:t>
            </a:r>
            <a:r>
              <a:rPr lang="en-US" dirty="0" smtClean="0"/>
              <a:t> </a:t>
            </a:r>
            <a:r>
              <a:rPr lang="en-US" dirty="0" smtClean="0"/>
              <a:t>most of the equipment (technical systems) needed to operate the </a:t>
            </a:r>
            <a:r>
              <a:rPr lang="en-US" dirty="0" smtClean="0"/>
              <a:t>accelerator (plant model), provides a high </a:t>
            </a:r>
            <a:r>
              <a:rPr lang="en-US" dirty="0" smtClean="0"/>
              <a:t>degree of integration of the technical systems </a:t>
            </a:r>
            <a:r>
              <a:rPr lang="en-US" dirty="0" smtClean="0"/>
              <a:t>(for cross </a:t>
            </a:r>
            <a:r>
              <a:rPr lang="en-US" dirty="0" smtClean="0"/>
              <a:t>system data correlation</a:t>
            </a:r>
            <a:r>
              <a:rPr lang="en-US" dirty="0" smtClean="0"/>
              <a:t>).</a:t>
            </a:r>
          </a:p>
          <a:p>
            <a:endParaRPr lang="en-US" dirty="0" smtClean="0"/>
          </a:p>
          <a:p>
            <a:r>
              <a:rPr lang="en-US" dirty="0" smtClean="0"/>
              <a:t>Documentation </a:t>
            </a:r>
            <a:r>
              <a:rPr lang="en-US" dirty="0" smtClean="0"/>
              <a:t>of the </a:t>
            </a:r>
            <a:r>
              <a:rPr lang="en-US" b="1" dirty="0" smtClean="0"/>
              <a:t>installed </a:t>
            </a:r>
            <a:r>
              <a:rPr lang="en-US" b="1" dirty="0" smtClean="0"/>
              <a:t>system</a:t>
            </a:r>
            <a:r>
              <a:rPr lang="en-US" dirty="0" smtClean="0"/>
              <a:t>.</a:t>
            </a:r>
          </a:p>
          <a:p>
            <a:endParaRPr lang="en-US" dirty="0" smtClean="0"/>
          </a:p>
          <a:p>
            <a:r>
              <a:rPr lang="en-US" dirty="0" smtClean="0"/>
              <a:t>For a robust </a:t>
            </a:r>
            <a:r>
              <a:rPr lang="en-US" dirty="0" smtClean="0"/>
              <a:t>and easy to manage</a:t>
            </a:r>
            <a:r>
              <a:rPr lang="en-US" baseline="0" dirty="0" smtClean="0"/>
              <a:t> </a:t>
            </a:r>
            <a:r>
              <a:rPr lang="en-US" dirty="0" smtClean="0"/>
              <a:t>system </a:t>
            </a:r>
            <a:r>
              <a:rPr lang="en-US" dirty="0" smtClean="0"/>
              <a:t>design, </a:t>
            </a:r>
            <a:r>
              <a:rPr lang="en-US" dirty="0" smtClean="0"/>
              <a:t>we </a:t>
            </a:r>
            <a:r>
              <a:rPr lang="en-US" dirty="0" smtClean="0"/>
              <a:t>aim for a </a:t>
            </a:r>
            <a:r>
              <a:rPr lang="en-US" b="1" dirty="0" smtClean="0"/>
              <a:t>modular design</a:t>
            </a:r>
            <a:r>
              <a:rPr lang="en-US" dirty="0" smtClean="0"/>
              <a:t>, reuse of code and implementation by configuration</a:t>
            </a:r>
            <a:r>
              <a:rPr lang="en-US" dirty="0" smtClean="0"/>
              <a:t>.</a:t>
            </a:r>
          </a:p>
          <a:p>
            <a:endParaRPr lang="en-US" dirty="0" smtClean="0"/>
          </a:p>
          <a:p>
            <a:r>
              <a:rPr lang="en-US" dirty="0" smtClean="0"/>
              <a:t>Per physical device:</a:t>
            </a:r>
          </a:p>
          <a:p>
            <a:pPr lvl="1"/>
            <a:r>
              <a:rPr lang="en-US" dirty="0" smtClean="0"/>
              <a:t>Device driver support</a:t>
            </a:r>
          </a:p>
          <a:p>
            <a:pPr lvl="1"/>
            <a:r>
              <a:rPr lang="en-US" dirty="0" smtClean="0"/>
              <a:t>Communication </a:t>
            </a:r>
            <a:r>
              <a:rPr lang="en-US" dirty="0" smtClean="0"/>
              <a:t>protocol?</a:t>
            </a:r>
            <a:endParaRPr lang="en-US" dirty="0" smtClean="0"/>
          </a:p>
          <a:p>
            <a:pPr lvl="1"/>
            <a:r>
              <a:rPr lang="en-US" dirty="0" smtClean="0"/>
              <a:t>Template to represent </a:t>
            </a:r>
            <a:r>
              <a:rPr lang="en-US" dirty="0" smtClean="0"/>
              <a:t>it?</a:t>
            </a:r>
            <a:endParaRPr lang="en-US" dirty="0" smtClean="0"/>
          </a:p>
          <a:p>
            <a:endParaRPr lang="en-US" dirty="0" smtClean="0"/>
          </a:p>
          <a:p>
            <a:r>
              <a:rPr lang="en-US" dirty="0" smtClean="0"/>
              <a:t>Open questions:</a:t>
            </a:r>
          </a:p>
          <a:p>
            <a:pPr marL="228600" indent="-228600">
              <a:buAutoNum type="arabicPeriod"/>
            </a:pPr>
            <a:r>
              <a:rPr lang="en-US" baseline="0" dirty="0" smtClean="0"/>
              <a:t>Synchronization with PLM tools (CHESS)? FBS, LBS</a:t>
            </a:r>
            <a:r>
              <a:rPr lang="is-IS" baseline="0" dirty="0" smtClean="0"/>
              <a:t>…</a:t>
            </a:r>
            <a:endParaRPr lang="en-US" baseline="0" dirty="0" smtClean="0"/>
          </a:p>
          <a:p>
            <a:pPr marL="228600" indent="-228600">
              <a:buAutoNum type="arabicPeriod"/>
            </a:pPr>
            <a:r>
              <a:rPr lang="en-US" dirty="0" smtClean="0"/>
              <a:t>Integration with </a:t>
            </a:r>
            <a:r>
              <a:rPr lang="en-US" dirty="0" err="1" smtClean="0"/>
              <a:t>Linac</a:t>
            </a:r>
            <a:r>
              <a:rPr lang="en-US" dirty="0" smtClean="0"/>
              <a:t> Lego</a:t>
            </a:r>
            <a:r>
              <a:rPr lang="en-US" dirty="0" smtClean="0"/>
              <a:t>?</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err="1" smtClean="0"/>
              <a:t>RESTful</a:t>
            </a:r>
            <a:r>
              <a:rPr lang="en-US" dirty="0" smtClean="0"/>
              <a:t> interface?</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Virtual accelerator? </a:t>
            </a:r>
            <a:r>
              <a:rPr lang="en-US" dirty="0" err="1" smtClean="0"/>
              <a:t>OpenXAL</a:t>
            </a:r>
            <a:r>
              <a:rPr lang="en-US" dirty="0" smtClean="0"/>
              <a:t>? Using the final PV interface?</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Unit </a:t>
            </a:r>
            <a:r>
              <a:rPr lang="en-US" dirty="0" smtClean="0"/>
              <a:t>tests for the modules</a:t>
            </a:r>
            <a:r>
              <a:rPr lang="en-US" dirty="0" smtClean="0"/>
              <a:t>?</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r>
              <a:rPr lang="en-US" dirty="0" smtClean="0"/>
              <a:t>More </a:t>
            </a:r>
            <a:r>
              <a:rPr lang="en-US" dirty="0" smtClean="0"/>
              <a:t>cases of vertical tests and simulations</a:t>
            </a:r>
            <a:r>
              <a:rPr lang="en-US" dirty="0" smtClean="0"/>
              <a:t>? Need to take input from operations into account in the hazard analysis and assessment process</a:t>
            </a:r>
          </a:p>
          <a:p>
            <a:pPr marL="228600" marR="0" indent="-228600" algn="l" defTabSz="914400" rtl="0" eaLnBrk="1" fontAlgn="auto" latinLnBrk="0" hangingPunct="1">
              <a:lnSpc>
                <a:spcPct val="100000"/>
              </a:lnSpc>
              <a:spcBef>
                <a:spcPts val="0"/>
              </a:spcBef>
              <a:spcAft>
                <a:spcPts val="0"/>
              </a:spcAft>
              <a:buClrTx/>
              <a:buSzTx/>
              <a:buFontTx/>
              <a:buAutoNum type="arabicPeriod"/>
              <a:tabLst/>
              <a:defRPr/>
            </a:pPr>
            <a:endParaRPr lang="en-US" dirty="0" smtClean="0"/>
          </a:p>
          <a:p>
            <a:endParaRPr lang="en-US" dirty="0" smtClean="0"/>
          </a:p>
        </p:txBody>
      </p:sp>
      <p:sp>
        <p:nvSpPr>
          <p:cNvPr id="4" name="Slide Number Placeholder 3"/>
          <p:cNvSpPr>
            <a:spLocks noGrp="1"/>
          </p:cNvSpPr>
          <p:nvPr>
            <p:ph type="sldNum" sz="quarter" idx="10"/>
          </p:nvPr>
        </p:nvSpPr>
        <p:spPr/>
        <p:txBody>
          <a:bodyPr/>
          <a:lstStyle/>
          <a:p>
            <a:fld id="{161A53A7-64CD-4D0E-AAE8-1AC9C79D7085}" type="slidenum">
              <a:rPr lang="sv-SE" smtClean="0"/>
              <a:t>19</a:t>
            </a:fld>
            <a:endParaRPr lang="sv-SE" dirty="0"/>
          </a:p>
        </p:txBody>
      </p:sp>
    </p:spTree>
    <p:extLst>
      <p:ext uri="{BB962C8B-B14F-4D97-AF65-F5344CB8AC3E}">
        <p14:creationId xmlns:p14="http://schemas.microsoft.com/office/powerpoint/2010/main" val="31150160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 Brief </a:t>
            </a:r>
            <a:r>
              <a:rPr lang="en-US" b="1" dirty="0" smtClean="0"/>
              <a:t>description</a:t>
            </a:r>
            <a:r>
              <a:rPr lang="en-US" baseline="0" dirty="0" smtClean="0"/>
              <a:t> of the </a:t>
            </a:r>
            <a:r>
              <a:rPr lang="en-US" dirty="0" smtClean="0"/>
              <a:t>ESS </a:t>
            </a:r>
            <a:r>
              <a:rPr lang="en-US" dirty="0" smtClean="0"/>
              <a:t>Naming Convention</a:t>
            </a:r>
          </a:p>
          <a:p>
            <a:r>
              <a:rPr lang="en-US" dirty="0" smtClean="0"/>
              <a:t>2. Overview of the </a:t>
            </a:r>
            <a:r>
              <a:rPr lang="en-US" b="1" dirty="0" smtClean="0"/>
              <a:t>strategy</a:t>
            </a:r>
            <a:r>
              <a:rPr lang="en-US" dirty="0" smtClean="0"/>
              <a:t> for naming accelerator components, with some examples</a:t>
            </a:r>
            <a:endParaRPr lang="en-US" dirty="0" smtClean="0"/>
          </a:p>
          <a:p>
            <a:r>
              <a:rPr lang="en-US" dirty="0" smtClean="0"/>
              <a:t>3. </a:t>
            </a:r>
            <a:r>
              <a:rPr lang="en-US" b="1" dirty="0" smtClean="0"/>
              <a:t>Tools</a:t>
            </a:r>
            <a:r>
              <a:rPr lang="en-US" b="1" baseline="0" dirty="0" smtClean="0"/>
              <a:t> and workflows </a:t>
            </a:r>
            <a:r>
              <a:rPr lang="en-US" baseline="0" dirty="0" smtClean="0"/>
              <a:t>we will use to manage the c</a:t>
            </a:r>
            <a:r>
              <a:rPr lang="en-US" dirty="0" smtClean="0"/>
              <a:t>ontrols configuration</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2</a:t>
            </a:fld>
            <a:endParaRPr lang="sv-SE" dirty="0"/>
          </a:p>
        </p:txBody>
      </p:sp>
    </p:spTree>
    <p:extLst>
      <p:ext uri="{BB962C8B-B14F-4D97-AF65-F5344CB8AC3E}">
        <p14:creationId xmlns:p14="http://schemas.microsoft.com/office/powerpoint/2010/main" val="62712305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Thanks</a:t>
            </a:r>
            <a:r>
              <a:rPr lang="en-US" baseline="0" dirty="0" smtClean="0"/>
              <a:t> to Ricardo </a:t>
            </a:r>
            <a:r>
              <a:rPr lang="en-US" baseline="0" dirty="0" err="1" smtClean="0"/>
              <a:t>Fernandes</a:t>
            </a:r>
            <a:r>
              <a:rPr lang="en-US" baseline="0" dirty="0" smtClean="0"/>
              <a:t>. And E. </a:t>
            </a:r>
            <a:r>
              <a:rPr lang="en-US" baseline="0" dirty="0" err="1" smtClean="0"/>
              <a:t>Vaena</a:t>
            </a:r>
            <a:r>
              <a:rPr lang="en-US" baseline="0" dirty="0" smtClean="0"/>
              <a:t> and F. Jensen from AD.</a:t>
            </a:r>
            <a:endParaRPr lang="en-US" dirty="0" smtClean="0"/>
          </a:p>
          <a:p>
            <a:endParaRPr lang="en-US" dirty="0" smtClean="0"/>
          </a:p>
          <a:p>
            <a:r>
              <a:rPr lang="en-US" dirty="0" smtClean="0"/>
              <a:t>Open questions:</a:t>
            </a:r>
          </a:p>
          <a:p>
            <a:r>
              <a:rPr lang="en-US" dirty="0" smtClean="0"/>
              <a:t>1. Depends </a:t>
            </a:r>
            <a:r>
              <a:rPr lang="en-US" dirty="0" smtClean="0"/>
              <a:t>on the CCDB for the info on devices</a:t>
            </a:r>
            <a:r>
              <a:rPr lang="en-US" dirty="0" smtClean="0"/>
              <a:t>?</a:t>
            </a:r>
          </a:p>
          <a:p>
            <a:r>
              <a:rPr lang="en-US" dirty="0" smtClean="0"/>
              <a:t>2.</a:t>
            </a:r>
            <a:r>
              <a:rPr lang="en-US" baseline="0" dirty="0" smtClean="0"/>
              <a:t> </a:t>
            </a:r>
            <a:r>
              <a:rPr lang="en-US" dirty="0" smtClean="0"/>
              <a:t>Only </a:t>
            </a:r>
            <a:r>
              <a:rPr lang="en-US" dirty="0" smtClean="0"/>
              <a:t>names in NS needed?</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20</a:t>
            </a:fld>
            <a:endParaRPr lang="sv-SE" dirty="0"/>
          </a:p>
        </p:txBody>
      </p:sp>
    </p:spTree>
    <p:extLst>
      <p:ext uri="{BB962C8B-B14F-4D97-AF65-F5344CB8AC3E}">
        <p14:creationId xmlns:p14="http://schemas.microsoft.com/office/powerpoint/2010/main" val="13821745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a:t>
            </a:r>
            <a:r>
              <a:rPr lang="en-US" baseline="0" dirty="0" smtClean="0"/>
              <a:t> to Ricardo </a:t>
            </a:r>
            <a:r>
              <a:rPr lang="en-US" baseline="0" dirty="0" err="1" smtClean="0"/>
              <a:t>Fernandes</a:t>
            </a:r>
            <a:r>
              <a:rPr lang="en-US" baseline="0" dirty="0" smtClean="0"/>
              <a:t>.</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IOC Factory: </a:t>
            </a:r>
            <a:r>
              <a:rPr lang="en-US" dirty="0" smtClean="0"/>
              <a:t>automates </a:t>
            </a:r>
            <a:r>
              <a:rPr lang="en-US" dirty="0" smtClean="0"/>
              <a:t>the building of EPICS </a:t>
            </a:r>
            <a:r>
              <a:rPr lang="en-US" dirty="0" smtClean="0"/>
              <a:t>databases</a:t>
            </a:r>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1" dirty="0" smtClean="0"/>
              <a:t>Configure</a:t>
            </a:r>
            <a:r>
              <a:rPr lang="en-US" dirty="0" smtClean="0"/>
              <a:t>: select an IOC from the CCDB and</a:t>
            </a:r>
            <a:r>
              <a:rPr lang="en-US" baseline="0" dirty="0" smtClean="0"/>
              <a:t> define some additional parameters (EPICS Base, Environment version, port</a:t>
            </a:r>
            <a:r>
              <a:rPr lang="is-IS" baseline="0" dirty="0" smtClean="0"/>
              <a:t>…) for it, and its assotiated EPICS Modules (version)</a:t>
            </a:r>
          </a:p>
          <a:p>
            <a:pPr marL="0" marR="0" indent="0" algn="l" defTabSz="914400" rtl="0" eaLnBrk="1" fontAlgn="auto" latinLnBrk="0" hangingPunct="1">
              <a:lnSpc>
                <a:spcPct val="100000"/>
              </a:lnSpc>
              <a:spcBef>
                <a:spcPts val="0"/>
              </a:spcBef>
              <a:spcAft>
                <a:spcPts val="0"/>
              </a:spcAft>
              <a:buClrTx/>
              <a:buSzTx/>
              <a:buFontTx/>
              <a:buNone/>
              <a:tabLst/>
              <a:defRPr/>
            </a:pPr>
            <a:r>
              <a:rPr lang="is-IS" b="1" baseline="0" dirty="0" smtClean="0"/>
              <a:t>Generate</a:t>
            </a:r>
            <a:r>
              <a:rPr lang="is-IS" baseline="0" dirty="0" smtClean="0"/>
              <a:t>: select a configuration and deploy it to a Deployment Environment</a:t>
            </a:r>
          </a:p>
          <a:p>
            <a:pPr marL="0" marR="0" indent="0" algn="l" defTabSz="914400" rtl="0" eaLnBrk="1" fontAlgn="auto" latinLnBrk="0" hangingPunct="1">
              <a:lnSpc>
                <a:spcPct val="100000"/>
              </a:lnSpc>
              <a:spcBef>
                <a:spcPts val="0"/>
              </a:spcBef>
              <a:spcAft>
                <a:spcPts val="0"/>
              </a:spcAft>
              <a:buClrTx/>
              <a:buSzTx/>
              <a:buFontTx/>
              <a:buNone/>
              <a:tabLst/>
              <a:defRPr/>
            </a:pPr>
            <a:r>
              <a:rPr lang="is-IS" b="1" baseline="0" dirty="0" smtClean="0"/>
              <a:t>Browse</a:t>
            </a:r>
            <a:r>
              <a:rPr lang="is-IS" baseline="0" dirty="0" smtClean="0"/>
              <a:t>: all historical deployments</a:t>
            </a:r>
          </a:p>
          <a:p>
            <a:pPr marL="0" marR="0" indent="0" algn="l" defTabSz="914400" rtl="0" eaLnBrk="1" fontAlgn="auto" latinLnBrk="0" hangingPunct="1">
              <a:lnSpc>
                <a:spcPct val="100000"/>
              </a:lnSpc>
              <a:spcBef>
                <a:spcPts val="0"/>
              </a:spcBef>
              <a:spcAft>
                <a:spcPts val="0"/>
              </a:spcAft>
              <a:buClrTx/>
              <a:buSzTx/>
              <a:buFontTx/>
              <a:buNone/>
              <a:tabLst/>
              <a:defRPr/>
            </a:pPr>
            <a:r>
              <a:rPr lang="is-IS" b="1" baseline="0" dirty="0" smtClean="0"/>
              <a:t>Audit</a:t>
            </a:r>
            <a:r>
              <a:rPr lang="is-IS" baseline="0" dirty="0" smtClean="0"/>
              <a:t>: deployed IOCs</a:t>
            </a:r>
          </a:p>
          <a:p>
            <a:pPr marL="0" marR="0" indent="0" algn="l" defTabSz="914400" rtl="0" eaLnBrk="1" fontAlgn="auto" latinLnBrk="0" hangingPunct="1">
              <a:lnSpc>
                <a:spcPct val="100000"/>
              </a:lnSpc>
              <a:spcBef>
                <a:spcPts val="0"/>
              </a:spcBef>
              <a:spcAft>
                <a:spcPts val="0"/>
              </a:spcAft>
              <a:buClrTx/>
              <a:buSzTx/>
              <a:buFontTx/>
              <a:buNone/>
              <a:tabLst/>
              <a:defRPr/>
            </a:pPr>
            <a:endParaRPr lang="is-IS" baseline="0" dirty="0" smtClean="0"/>
          </a:p>
        </p:txBody>
      </p:sp>
      <p:sp>
        <p:nvSpPr>
          <p:cNvPr id="4" name="Slide Number Placeholder 3"/>
          <p:cNvSpPr>
            <a:spLocks noGrp="1"/>
          </p:cNvSpPr>
          <p:nvPr>
            <p:ph type="sldNum" sz="quarter" idx="10"/>
          </p:nvPr>
        </p:nvSpPr>
        <p:spPr/>
        <p:txBody>
          <a:bodyPr/>
          <a:lstStyle/>
          <a:p>
            <a:fld id="{161A53A7-64CD-4D0E-AAE8-1AC9C79D7085}" type="slidenum">
              <a:rPr lang="sv-SE" smtClean="0"/>
              <a:t>21</a:t>
            </a:fld>
            <a:endParaRPr lang="sv-SE" dirty="0"/>
          </a:p>
        </p:txBody>
      </p:sp>
    </p:spTree>
    <p:extLst>
      <p:ext uri="{BB962C8B-B14F-4D97-AF65-F5344CB8AC3E}">
        <p14:creationId xmlns:p14="http://schemas.microsoft.com/office/powerpoint/2010/main" val="40790354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1</a:t>
            </a:r>
            <a:r>
              <a:rPr lang="en-US" baseline="0" dirty="0" smtClean="0"/>
              <a:t> and 2: Register the Device Name in the NS</a:t>
            </a:r>
          </a:p>
          <a:p>
            <a:r>
              <a:rPr lang="en-US" baseline="0" dirty="0" smtClean="0"/>
              <a:t>3: Define the specific device type and its properties in the CCDB (plus relationships)</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4: The EPICS Module takes care of defining the records and fields (</a:t>
            </a:r>
            <a:r>
              <a:rPr lang="en-US" dirty="0" smtClean="0"/>
              <a:t>ICS will have</a:t>
            </a:r>
            <a:r>
              <a:rPr lang="en-US" baseline="0" dirty="0" smtClean="0"/>
              <a:t> a “gatekeeper” for the EPICS Modules)</a:t>
            </a:r>
            <a:endParaRPr lang="en-US" dirty="0" smtClean="0"/>
          </a:p>
        </p:txBody>
      </p:sp>
      <p:sp>
        <p:nvSpPr>
          <p:cNvPr id="4" name="Slide Number Placeholder 3"/>
          <p:cNvSpPr>
            <a:spLocks noGrp="1"/>
          </p:cNvSpPr>
          <p:nvPr>
            <p:ph type="sldNum" sz="quarter" idx="10"/>
          </p:nvPr>
        </p:nvSpPr>
        <p:spPr/>
        <p:txBody>
          <a:bodyPr/>
          <a:lstStyle/>
          <a:p>
            <a:fld id="{161A53A7-64CD-4D0E-AAE8-1AC9C79D7085}" type="slidenum">
              <a:rPr lang="sv-SE" smtClean="0"/>
              <a:t>22</a:t>
            </a:fld>
            <a:endParaRPr lang="sv-SE" dirty="0"/>
          </a:p>
        </p:txBody>
      </p:sp>
    </p:spTree>
    <p:extLst>
      <p:ext uri="{BB962C8B-B14F-4D97-AF65-F5344CB8AC3E}">
        <p14:creationId xmlns:p14="http://schemas.microsoft.com/office/powerpoint/2010/main" val="159625140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Layout Database: </a:t>
            </a:r>
            <a:r>
              <a:rPr lang="en-US" dirty="0" err="1" smtClean="0"/>
              <a:t>LinacLego</a:t>
            </a:r>
            <a:r>
              <a:rPr lang="en-US" dirty="0" smtClean="0"/>
              <a:t> Parameter Book</a:t>
            </a:r>
          </a:p>
          <a:p>
            <a:pPr lvl="1"/>
            <a:r>
              <a:rPr lang="en-US" dirty="0" smtClean="0"/>
              <a:t>Description of the </a:t>
            </a:r>
            <a:r>
              <a:rPr lang="en-US" dirty="0" err="1" smtClean="0"/>
              <a:t>Linac</a:t>
            </a:r>
            <a:r>
              <a:rPr lang="en-US" dirty="0" smtClean="0"/>
              <a:t> sequence of components (lattice)</a:t>
            </a:r>
          </a:p>
          <a:p>
            <a:pPr lvl="2"/>
            <a:r>
              <a:rPr lang="en-US" dirty="0" smtClean="0"/>
              <a:t>Hierarchy: </a:t>
            </a:r>
            <a:r>
              <a:rPr lang="en-US" dirty="0" err="1" smtClean="0"/>
              <a:t>Linac</a:t>
            </a:r>
            <a:r>
              <a:rPr lang="en-US" dirty="0" smtClean="0"/>
              <a:t>&gt;Sections&gt;Cells&gt;Slots&gt;</a:t>
            </a:r>
            <a:r>
              <a:rPr lang="en-US" dirty="0" err="1" smtClean="0"/>
              <a:t>BeamElements</a:t>
            </a:r>
            <a:endParaRPr lang="en-US" dirty="0" smtClean="0"/>
          </a:p>
          <a:p>
            <a:pPr lvl="2"/>
            <a:r>
              <a:rPr lang="en-US" dirty="0" smtClean="0"/>
              <a:t>2 Configurations: ISRC-&gt;Target and ISR-&gt;Dump</a:t>
            </a:r>
          </a:p>
          <a:p>
            <a:pPr lvl="1"/>
            <a:r>
              <a:rPr lang="en-US" dirty="0" smtClean="0"/>
              <a:t>Is updated by Change Requests to the CCB, so it is versioned</a:t>
            </a:r>
          </a:p>
          <a:p>
            <a:endParaRPr lang="en-US" dirty="0" smtClean="0"/>
          </a:p>
          <a:p>
            <a:r>
              <a:rPr lang="en-US" dirty="0" smtClean="0"/>
              <a:t>Hardware Baseline: Facility Breakdown Structure (FBS)</a:t>
            </a:r>
          </a:p>
          <a:p>
            <a:pPr marL="228600" indent="-228600">
              <a:buAutoNum type="arabicPeriod"/>
            </a:pPr>
            <a:endParaRPr lang="en-US" dirty="0" smtClean="0"/>
          </a:p>
          <a:p>
            <a:pPr marL="228600" indent="-228600">
              <a:buAutoNum type="arabicPeriod"/>
            </a:pPr>
            <a:r>
              <a:rPr lang="en-US" dirty="0" smtClean="0"/>
              <a:t>Lattice</a:t>
            </a:r>
            <a:r>
              <a:rPr lang="en-US" dirty="0" smtClean="0"/>
              <a:t>: Sections-Cells-Slots-</a:t>
            </a:r>
            <a:r>
              <a:rPr lang="en-US" dirty="0" err="1" smtClean="0"/>
              <a:t>BeamlineElements</a:t>
            </a:r>
            <a:endParaRPr lang="en-US" dirty="0" smtClean="0"/>
          </a:p>
          <a:p>
            <a:pPr marL="228600" indent="-228600">
              <a:buAutoNum type="arabicPeriod"/>
            </a:pPr>
            <a:r>
              <a:rPr lang="en-US" dirty="0" smtClean="0"/>
              <a:t>Beamline elements and their parameters</a:t>
            </a:r>
          </a:p>
          <a:p>
            <a:pPr marL="228600" indent="-228600">
              <a:buAutoNum type="arabicPeriod"/>
            </a:pPr>
            <a:r>
              <a:rPr lang="en-US" dirty="0" smtClean="0"/>
              <a:t>Non-beamline elements and their parameters</a:t>
            </a:r>
          </a:p>
          <a:p>
            <a:pPr marL="228600" indent="-228600">
              <a:buAutoNum type="arabicPeriod"/>
            </a:pPr>
            <a:r>
              <a:rPr lang="en-US" dirty="0" smtClean="0"/>
              <a:t>Installation Slots and their properties</a:t>
            </a:r>
          </a:p>
          <a:p>
            <a:pPr marL="228600" indent="-228600">
              <a:buAutoNum type="arabicPeriod"/>
            </a:pPr>
            <a:r>
              <a:rPr lang="en-US" dirty="0" smtClean="0"/>
              <a:t>Device Names for those Installation Slots</a:t>
            </a:r>
          </a:p>
          <a:p>
            <a:endParaRPr lang="en-US" dirty="0" smtClean="0"/>
          </a:p>
        </p:txBody>
      </p:sp>
      <p:sp>
        <p:nvSpPr>
          <p:cNvPr id="4" name="Slide Number Placeholder 3"/>
          <p:cNvSpPr>
            <a:spLocks noGrp="1"/>
          </p:cNvSpPr>
          <p:nvPr>
            <p:ph type="sldNum" sz="quarter" idx="10"/>
          </p:nvPr>
        </p:nvSpPr>
        <p:spPr/>
        <p:txBody>
          <a:bodyPr/>
          <a:lstStyle/>
          <a:p>
            <a:fld id="{161A53A7-64CD-4D0E-AAE8-1AC9C79D7085}" type="slidenum">
              <a:rPr lang="sv-SE" smtClean="0"/>
              <a:t>23</a:t>
            </a:fld>
            <a:endParaRPr lang="sv-SE" dirty="0"/>
          </a:p>
        </p:txBody>
      </p:sp>
    </p:spTree>
    <p:extLst>
      <p:ext uri="{BB962C8B-B14F-4D97-AF65-F5344CB8AC3E}">
        <p14:creationId xmlns:p14="http://schemas.microsoft.com/office/powerpoint/2010/main" val="191583818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NS</a:t>
            </a:r>
            <a:r>
              <a:rPr lang="en-US" dirty="0" smtClean="0"/>
              <a:t>: incomplete, expected ~10</a:t>
            </a:r>
            <a:r>
              <a:rPr lang="en-US" baseline="30000" dirty="0" smtClean="0"/>
              <a:t>4</a:t>
            </a:r>
            <a:r>
              <a:rPr lang="en-US" dirty="0" smtClean="0"/>
              <a:t>.</a:t>
            </a:r>
            <a:endParaRPr lang="en-US" dirty="0" smtClean="0"/>
          </a:p>
          <a:p>
            <a:r>
              <a:rPr lang="en-US" b="1" dirty="0" smtClean="0"/>
              <a:t>CCDB</a:t>
            </a:r>
            <a:r>
              <a:rPr lang="en-US" dirty="0" smtClean="0"/>
              <a:t>:</a:t>
            </a:r>
            <a:r>
              <a:rPr lang="en-US" baseline="0" dirty="0" smtClean="0"/>
              <a:t> </a:t>
            </a:r>
            <a:r>
              <a:rPr lang="en-US" baseline="0" dirty="0" smtClean="0"/>
              <a:t>Catania (ISRC+LEBT), and </a:t>
            </a:r>
            <a:r>
              <a:rPr lang="en-US" baseline="0" dirty="0" err="1" smtClean="0"/>
              <a:t>Medicon</a:t>
            </a:r>
            <a:r>
              <a:rPr lang="en-US" baseline="0" dirty="0" smtClean="0"/>
              <a:t> </a:t>
            </a:r>
            <a:r>
              <a:rPr lang="en-US" baseline="0" dirty="0" smtClean="0"/>
              <a:t>Village </a:t>
            </a:r>
            <a:r>
              <a:rPr lang="en-US" baseline="0" dirty="0" smtClean="0"/>
              <a:t>Labs (VAC, PBI</a:t>
            </a:r>
            <a:r>
              <a:rPr lang="is-IS" baseline="0" dirty="0" smtClean="0"/>
              <a:t>…)</a:t>
            </a:r>
            <a:r>
              <a:rPr lang="en-US" baseline="0" dirty="0" smtClean="0"/>
              <a:t> test environments</a:t>
            </a:r>
            <a:endParaRPr lang="en-US" baseline="0" dirty="0" smtClean="0"/>
          </a:p>
          <a:p>
            <a:r>
              <a:rPr lang="en-US" b="1" baseline="0" dirty="0" smtClean="0"/>
              <a:t>Cable DB</a:t>
            </a:r>
            <a:r>
              <a:rPr lang="en-US" baseline="0" dirty="0" smtClean="0"/>
              <a:t>: Should be almost complete by Feb </a:t>
            </a:r>
            <a:r>
              <a:rPr lang="en-US" baseline="0" dirty="0" smtClean="0"/>
              <a:t>2017</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During the installation and commissioning time, issues with the control, electrical, and other distributed systems most</a:t>
            </a:r>
            <a:r>
              <a:rPr lang="en-US" baseline="0" dirty="0" smtClean="0"/>
              <a:t> likely will dominate the troubleshooting time</a:t>
            </a:r>
            <a:r>
              <a:rPr lang="en-US" dirty="0" smtClean="0"/>
              <a:t>. That is why some upfront enabling work can minimize the risks of delays, for example</a:t>
            </a:r>
            <a:r>
              <a:rPr lang="en-US" baseline="0" dirty="0" smtClean="0"/>
              <a:t> simulations, and complete vertical tests</a:t>
            </a:r>
            <a:r>
              <a:rPr lang="en-US" dirty="0" smtClean="0"/>
              <a:t>.</a:t>
            </a:r>
          </a:p>
          <a:p>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24</a:t>
            </a:fld>
            <a:endParaRPr lang="sv-SE" dirty="0"/>
          </a:p>
        </p:txBody>
      </p:sp>
    </p:spTree>
    <p:extLst>
      <p:ext uri="{BB962C8B-B14F-4D97-AF65-F5344CB8AC3E}">
        <p14:creationId xmlns:p14="http://schemas.microsoft.com/office/powerpoint/2010/main" val="3088301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25</a:t>
            </a:fld>
            <a:endParaRPr lang="sv-SE" dirty="0"/>
          </a:p>
        </p:txBody>
      </p:sp>
    </p:spTree>
    <p:extLst>
      <p:ext uri="{BB962C8B-B14F-4D97-AF65-F5344CB8AC3E}">
        <p14:creationId xmlns:p14="http://schemas.microsoft.com/office/powerpoint/2010/main" val="73367449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s-IS" dirty="0" smtClean="0"/>
              <a:t>Work on the vacuum systems led to better integration of the naming system into E</a:t>
            </a:r>
            <a:r>
              <a:rPr lang="en-US" dirty="0" smtClean="0"/>
              <a:t>p</a:t>
            </a:r>
            <a:r>
              <a:rPr lang="is-IS" dirty="0" smtClean="0"/>
              <a:t>lan</a:t>
            </a:r>
          </a:p>
          <a:p>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28</a:t>
            </a:fld>
            <a:endParaRPr lang="sv-SE" dirty="0"/>
          </a:p>
        </p:txBody>
      </p:sp>
    </p:spTree>
    <p:extLst>
      <p:ext uri="{BB962C8B-B14F-4D97-AF65-F5344CB8AC3E}">
        <p14:creationId xmlns:p14="http://schemas.microsoft.com/office/powerpoint/2010/main" val="33753427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Would it be better to always think of the whole machine (neutron source)?</a:t>
            </a:r>
          </a:p>
          <a:p>
            <a:endParaRPr lang="en-US" dirty="0" smtClean="0"/>
          </a:p>
          <a:p>
            <a:r>
              <a:rPr lang="en-US" dirty="0" smtClean="0"/>
              <a:t>People can wear different hats, even simultaneously.</a:t>
            </a:r>
          </a:p>
          <a:p>
            <a:endParaRPr lang="en-US" dirty="0" smtClean="0"/>
          </a:p>
          <a:p>
            <a:r>
              <a:rPr lang="en-US" dirty="0" smtClean="0"/>
              <a:t>Sorry for the stereotypes and oversimplifications.</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29</a:t>
            </a:fld>
            <a:endParaRPr lang="sv-SE" dirty="0"/>
          </a:p>
        </p:txBody>
      </p:sp>
    </p:spTree>
    <p:extLst>
      <p:ext uri="{BB962C8B-B14F-4D97-AF65-F5344CB8AC3E}">
        <p14:creationId xmlns:p14="http://schemas.microsoft.com/office/powerpoint/2010/main" val="15287600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0"/>
          </p:nvPr>
        </p:nvSpPr>
        <p:spPr/>
        <p:txBody>
          <a:bodyPr/>
          <a:lstStyle/>
          <a:p>
            <a:fld id="{161A53A7-64CD-4D0E-AAE8-1AC9C79D7085}" type="slidenum">
              <a:rPr lang="sv-SE" smtClean="0"/>
              <a:t>30</a:t>
            </a:fld>
            <a:endParaRPr lang="sv-SE" dirty="0"/>
          </a:p>
        </p:txBody>
      </p:sp>
    </p:spTree>
    <p:extLst>
      <p:ext uri="{BB962C8B-B14F-4D97-AF65-F5344CB8AC3E}">
        <p14:creationId xmlns:p14="http://schemas.microsoft.com/office/powerpoint/2010/main" val="5115483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Location:</a:t>
            </a:r>
            <a:r>
              <a:rPr lang="en-US" baseline="0" dirty="0" smtClean="0"/>
              <a:t> </a:t>
            </a:r>
            <a:r>
              <a:rPr lang="en-US" dirty="0" smtClean="0"/>
              <a:t>LBS + within crates</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31</a:t>
            </a:fld>
            <a:endParaRPr lang="sv-SE" dirty="0"/>
          </a:p>
        </p:txBody>
      </p:sp>
    </p:spTree>
    <p:extLst>
      <p:ext uri="{BB962C8B-B14F-4D97-AF65-F5344CB8AC3E}">
        <p14:creationId xmlns:p14="http://schemas.microsoft.com/office/powerpoint/2010/main" val="14494554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ICS</a:t>
            </a:r>
            <a:r>
              <a:rPr lang="en-US" baseline="0" dirty="0" smtClean="0"/>
              <a:t> distributed system will include almost a </a:t>
            </a:r>
            <a:r>
              <a:rPr lang="en-US" b="1" baseline="0" dirty="0" smtClean="0"/>
              <a:t>thousand IOCs</a:t>
            </a:r>
            <a:r>
              <a:rPr lang="en-US" baseline="0" dirty="0" smtClean="0"/>
              <a:t>, interacting with around an order of magnitude more devices, resulting in hundreds of thousands of EPICS database records and over a million PVs.</a:t>
            </a:r>
            <a:endParaRPr lang="en-US" dirty="0" smtClean="0"/>
          </a:p>
          <a:p>
            <a:endParaRPr lang="en-US" dirty="0" smtClean="0"/>
          </a:p>
          <a:p>
            <a:r>
              <a:rPr lang="en-US" dirty="0" smtClean="0"/>
              <a:t>Each “real” signal or “channel” results in approximately 4-5 EPICS database records.</a:t>
            </a:r>
          </a:p>
          <a:p>
            <a:endParaRPr lang="en-US" dirty="0" smtClean="0"/>
          </a:p>
          <a:p>
            <a:r>
              <a:rPr lang="en-US" baseline="0" dirty="0" smtClean="0"/>
              <a:t>Records:</a:t>
            </a:r>
            <a:endParaRPr lang="en-US" baseline="0" dirty="0" smtClean="0"/>
          </a:p>
          <a:p>
            <a:r>
              <a:rPr lang="en-US" baseline="0" dirty="0" smtClean="0"/>
              <a:t>FRIB </a:t>
            </a:r>
            <a:r>
              <a:rPr lang="en-US" baseline="0" dirty="0" smtClean="0"/>
              <a:t>~200.000</a:t>
            </a:r>
            <a:endParaRPr lang="en-US" baseline="0" dirty="0" smtClean="0"/>
          </a:p>
          <a:p>
            <a:r>
              <a:rPr lang="en-US" baseline="0" dirty="0" smtClean="0"/>
              <a:t>SNS </a:t>
            </a:r>
            <a:r>
              <a:rPr lang="en-US" baseline="0" dirty="0" smtClean="0"/>
              <a:t>~500.000</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3</a:t>
            </a:fld>
            <a:endParaRPr lang="sv-SE" dirty="0"/>
          </a:p>
        </p:txBody>
      </p:sp>
    </p:spTree>
    <p:extLst>
      <p:ext uri="{BB962C8B-B14F-4D97-AF65-F5344CB8AC3E}">
        <p14:creationId xmlns:p14="http://schemas.microsoft.com/office/powerpoint/2010/main" val="3745113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Established </a:t>
            </a:r>
            <a:r>
              <a:rPr lang="en-US" b="1" dirty="0" smtClean="0"/>
              <a:t>six years ago</a:t>
            </a:r>
            <a:r>
              <a:rPr lang="en-US" dirty="0" smtClean="0"/>
              <a:t>, first version 2010/10/26 (authored by G. </a:t>
            </a:r>
            <a:r>
              <a:rPr lang="en-US" dirty="0" err="1" smtClean="0"/>
              <a:t>Trahern</a:t>
            </a:r>
            <a:r>
              <a:rPr lang="en-US" dirty="0" smtClean="0"/>
              <a:t>)</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4</a:t>
            </a:fld>
            <a:endParaRPr lang="sv-SE" dirty="0"/>
          </a:p>
        </p:txBody>
      </p:sp>
    </p:spTree>
    <p:extLst>
      <p:ext uri="{BB962C8B-B14F-4D97-AF65-F5344CB8AC3E}">
        <p14:creationId xmlns:p14="http://schemas.microsoft.com/office/powerpoint/2010/main" val="24647606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Thanks to </a:t>
            </a:r>
            <a:r>
              <a:rPr lang="en-US" b="1" dirty="0" smtClean="0"/>
              <a:t>Karin </a:t>
            </a:r>
            <a:r>
              <a:rPr lang="en-US" b="1" dirty="0" err="1" smtClean="0"/>
              <a:t>Rathsman</a:t>
            </a:r>
            <a:r>
              <a:rPr lang="en-US" dirty="0" smtClean="0"/>
              <a:t>, who </a:t>
            </a:r>
            <a:r>
              <a:rPr lang="en-US" dirty="0" smtClean="0"/>
              <a:t>developed the </a:t>
            </a:r>
            <a:r>
              <a:rPr lang="en-US" dirty="0" smtClean="0"/>
              <a:t>convention and currently</a:t>
            </a:r>
            <a:r>
              <a:rPr lang="en-US" baseline="0" dirty="0" smtClean="0"/>
              <a:t> maintains the Naming Service tool</a:t>
            </a:r>
            <a:r>
              <a:rPr lang="en-US" baseline="0" dirty="0" smtClean="0"/>
              <a:t>. </a:t>
            </a:r>
            <a:r>
              <a:rPr lang="en-US" b="1" baseline="0" dirty="0" smtClean="0"/>
              <a:t>ICS </a:t>
            </a:r>
            <a:r>
              <a:rPr lang="en-US" b="1" baseline="0" dirty="0" smtClean="0"/>
              <a:t>Integrators </a:t>
            </a:r>
            <a:r>
              <a:rPr lang="en-US" baseline="0" dirty="0" smtClean="0"/>
              <a:t>(in Daniel </a:t>
            </a:r>
            <a:r>
              <a:rPr lang="en-US" baseline="0" dirty="0" err="1" smtClean="0"/>
              <a:t>Piso’s</a:t>
            </a:r>
            <a:r>
              <a:rPr lang="en-US" baseline="0" dirty="0" smtClean="0"/>
              <a:t> group) are in charge of naming.</a:t>
            </a:r>
          </a:p>
          <a:p>
            <a:endParaRPr lang="en-US" dirty="0" smtClean="0">
              <a:latin typeface="Times New Roman" charset="0"/>
              <a:cs typeface="Times New Roman" charset="0"/>
            </a:endParaRPr>
          </a:p>
          <a:p>
            <a:r>
              <a:rPr lang="en-US" dirty="0" smtClean="0">
                <a:latin typeface="Times New Roman" charset="0"/>
                <a:cs typeface="Times New Roman" charset="0"/>
              </a:rPr>
              <a:t>3 structures: </a:t>
            </a:r>
            <a:r>
              <a:rPr lang="en-US" b="1" dirty="0" smtClean="0">
                <a:latin typeface="Times New Roman" charset="0"/>
                <a:cs typeface="Times New Roman" charset="0"/>
              </a:rPr>
              <a:t>Area</a:t>
            </a:r>
            <a:r>
              <a:rPr lang="en-US" b="0" dirty="0" smtClean="0">
                <a:latin typeface="Times New Roman" charset="0"/>
                <a:cs typeface="Times New Roman" charset="0"/>
              </a:rPr>
              <a:t> (</a:t>
            </a:r>
            <a:r>
              <a:rPr lang="en-US" b="0" dirty="0" err="1" smtClean="0">
                <a:latin typeface="Times New Roman" charset="0"/>
                <a:cs typeface="Times New Roman" charset="0"/>
              </a:rPr>
              <a:t>approx</a:t>
            </a:r>
            <a:r>
              <a:rPr lang="en-US" b="0" dirty="0" smtClean="0">
                <a:latin typeface="Times New Roman" charset="0"/>
                <a:cs typeface="Times New Roman" charset="0"/>
              </a:rPr>
              <a:t> location)</a:t>
            </a:r>
            <a:r>
              <a:rPr lang="en-US" dirty="0" smtClean="0">
                <a:latin typeface="Times New Roman" charset="0"/>
                <a:cs typeface="Times New Roman" charset="0"/>
              </a:rPr>
              <a:t>,</a:t>
            </a:r>
            <a:r>
              <a:rPr lang="en-US" baseline="0" dirty="0" smtClean="0">
                <a:latin typeface="Times New Roman" charset="0"/>
                <a:cs typeface="Times New Roman" charset="0"/>
              </a:rPr>
              <a:t> </a:t>
            </a:r>
            <a:r>
              <a:rPr lang="en-US" b="1" baseline="0" dirty="0" smtClean="0">
                <a:latin typeface="Times New Roman" charset="0"/>
                <a:cs typeface="Times New Roman" charset="0"/>
              </a:rPr>
              <a:t>Device</a:t>
            </a:r>
            <a:r>
              <a:rPr lang="en-US" baseline="0" dirty="0" smtClean="0">
                <a:latin typeface="Times New Roman" charset="0"/>
                <a:cs typeface="Times New Roman" charset="0"/>
              </a:rPr>
              <a:t>, and </a:t>
            </a:r>
            <a:r>
              <a:rPr lang="en-US" b="1" baseline="0" dirty="0" smtClean="0">
                <a:latin typeface="Times New Roman" charset="0"/>
                <a:cs typeface="Times New Roman" charset="0"/>
              </a:rPr>
              <a:t>Signal</a:t>
            </a:r>
          </a:p>
          <a:p>
            <a:endParaRPr lang="en-US" baseline="0" dirty="0" smtClean="0">
              <a:latin typeface="Times New Roman" charset="0"/>
              <a:cs typeface="Times New Roman" charset="0"/>
            </a:endParaRPr>
          </a:p>
          <a:p>
            <a:r>
              <a:rPr lang="en-US" baseline="0" dirty="0" smtClean="0">
                <a:latin typeface="Times New Roman" charset="0"/>
                <a:cs typeface="Times New Roman" charset="0"/>
              </a:rPr>
              <a:t>Some levels in those structures are not reflected on the name, more on that later. For example, we also have </a:t>
            </a:r>
            <a:r>
              <a:rPr lang="en-US" b="1" baseline="0" dirty="0" err="1" smtClean="0">
                <a:latin typeface="Times New Roman" charset="0"/>
                <a:cs typeface="Times New Roman" charset="0"/>
              </a:rPr>
              <a:t>SuperSections</a:t>
            </a:r>
            <a:r>
              <a:rPr lang="en-US" baseline="0" dirty="0" smtClean="0">
                <a:latin typeface="Times New Roman" charset="0"/>
                <a:cs typeface="Times New Roman" charset="0"/>
              </a:rPr>
              <a:t>.</a:t>
            </a:r>
            <a:endParaRPr lang="en-US" dirty="0" smtClean="0">
              <a:latin typeface="Times New Roman" charset="0"/>
              <a:cs typeface="Times New Roman" charset="0"/>
            </a:endParaRPr>
          </a:p>
          <a:p>
            <a:endParaRPr lang="en-US" dirty="0" smtClean="0">
              <a:latin typeface="Times New Roman" charset="0"/>
              <a:cs typeface="Times New Roman"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Devices are not structured hierarchically through the naming </a:t>
            </a:r>
            <a:r>
              <a:rPr lang="en-US" sz="1200" kern="1200" dirty="0" smtClean="0">
                <a:solidFill>
                  <a:schemeClr val="tx1"/>
                </a:solidFill>
                <a:effectLst/>
                <a:latin typeface="+mn-lt"/>
                <a:ea typeface="+mn-ea"/>
                <a:cs typeface="+mn-cs"/>
              </a:rPr>
              <a:t>convention,</a:t>
            </a:r>
            <a:r>
              <a:rPr lang="en-US" sz="1200" kern="1200" baseline="0" dirty="0" smtClean="0">
                <a:solidFill>
                  <a:schemeClr val="tx1"/>
                </a:solidFill>
                <a:effectLst/>
                <a:latin typeface="+mn-lt"/>
                <a:ea typeface="+mn-ea"/>
                <a:cs typeface="+mn-cs"/>
              </a:rPr>
              <a:t> it is a </a:t>
            </a:r>
            <a:r>
              <a:rPr lang="en-US" sz="1200" b="1" kern="1200" baseline="0" dirty="0" smtClean="0">
                <a:solidFill>
                  <a:schemeClr val="tx1"/>
                </a:solidFill>
                <a:effectLst/>
                <a:latin typeface="+mn-lt"/>
                <a:ea typeface="+mn-ea"/>
                <a:cs typeface="+mn-cs"/>
              </a:rPr>
              <a:t>f</a:t>
            </a:r>
            <a:r>
              <a:rPr lang="en-US" b="1" dirty="0" smtClean="0">
                <a:latin typeface="Times New Roman" charset="0"/>
                <a:cs typeface="Times New Roman" charset="0"/>
              </a:rPr>
              <a:t>lat </a:t>
            </a:r>
            <a:r>
              <a:rPr lang="en-US" b="1" dirty="0" smtClean="0">
                <a:latin typeface="Times New Roman" charset="0"/>
                <a:cs typeface="Times New Roman" charset="0"/>
              </a:rPr>
              <a:t>name space</a:t>
            </a:r>
            <a:r>
              <a:rPr lang="en-US" dirty="0" smtClean="0">
                <a:latin typeface="Times New Roman" charset="0"/>
                <a:cs typeface="Times New Roman" charset="0"/>
              </a:rPr>
              <a:t>. We</a:t>
            </a:r>
            <a:r>
              <a:rPr lang="en-US" baseline="0" dirty="0" smtClean="0">
                <a:latin typeface="Times New Roman" charset="0"/>
                <a:cs typeface="Times New Roman" charset="0"/>
              </a:rPr>
              <a:t> know that r</a:t>
            </a:r>
            <a:r>
              <a:rPr lang="en-US" dirty="0" smtClean="0">
                <a:latin typeface="Times New Roman" charset="0"/>
                <a:cs typeface="Times New Roman" charset="0"/>
              </a:rPr>
              <a:t>elying on a name convention to specify a hierarchy is error prone, there are exceptions, and it is high maintenance.</a:t>
            </a:r>
          </a:p>
          <a:p>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latin typeface="Times New Roman" charset="0"/>
                <a:cs typeface="Times New Roman" charset="0"/>
              </a:rPr>
              <a:t>A </a:t>
            </a:r>
            <a:r>
              <a:rPr lang="en-US" dirty="0" smtClean="0">
                <a:latin typeface="Times New Roman" charset="0"/>
                <a:cs typeface="Times New Roman" charset="0"/>
              </a:rPr>
              <a:t>class hierarchy would allow structuring with no name convention requirement (that</a:t>
            </a:r>
            <a:r>
              <a:rPr lang="en-US" baseline="0" dirty="0" smtClean="0">
                <a:latin typeface="Times New Roman" charset="0"/>
                <a:cs typeface="Times New Roman" charset="0"/>
              </a:rPr>
              <a:t> is the approach taken by the FBS effort)</a:t>
            </a:r>
            <a:r>
              <a:rPr lang="en-US" baseline="0" dirty="0" smtClean="0">
                <a:latin typeface="Times New Roman" charset="0"/>
                <a:cs typeface="Times New Roman" charset="0"/>
              </a:rPr>
              <a:t>.</a:t>
            </a:r>
            <a:endParaRPr lang="en-US" dirty="0" smtClean="0">
              <a:latin typeface="Times New Roman" charset="0"/>
              <a:cs typeface="Times New Roman" charset="0"/>
            </a:endParaRPr>
          </a:p>
        </p:txBody>
      </p:sp>
      <p:sp>
        <p:nvSpPr>
          <p:cNvPr id="4" name="Slide Number Placeholder 3"/>
          <p:cNvSpPr>
            <a:spLocks noGrp="1"/>
          </p:cNvSpPr>
          <p:nvPr>
            <p:ph type="sldNum" sz="quarter" idx="10"/>
          </p:nvPr>
        </p:nvSpPr>
        <p:spPr/>
        <p:txBody>
          <a:bodyPr/>
          <a:lstStyle/>
          <a:p>
            <a:fld id="{161A53A7-64CD-4D0E-AAE8-1AC9C79D7085}" type="slidenum">
              <a:rPr lang="sv-SE" smtClean="0"/>
              <a:t>5</a:t>
            </a:fld>
            <a:endParaRPr lang="sv-SE" dirty="0"/>
          </a:p>
        </p:txBody>
      </p:sp>
    </p:spTree>
    <p:extLst>
      <p:ext uri="{BB962C8B-B14F-4D97-AF65-F5344CB8AC3E}">
        <p14:creationId xmlns:p14="http://schemas.microsoft.com/office/powerpoint/2010/main" val="1756619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Overview of the </a:t>
            </a:r>
            <a:r>
              <a:rPr lang="en-US" b="1" dirty="0" smtClean="0"/>
              <a:t>strategy</a:t>
            </a:r>
            <a:r>
              <a:rPr lang="en-US" dirty="0" smtClean="0"/>
              <a:t> for naming accelerator components, with some examples</a:t>
            </a:r>
          </a:p>
        </p:txBody>
      </p:sp>
      <p:sp>
        <p:nvSpPr>
          <p:cNvPr id="4" name="Slide Number Placeholder 3"/>
          <p:cNvSpPr>
            <a:spLocks noGrp="1"/>
          </p:cNvSpPr>
          <p:nvPr>
            <p:ph type="sldNum" sz="quarter" idx="10"/>
          </p:nvPr>
        </p:nvSpPr>
        <p:spPr/>
        <p:txBody>
          <a:bodyPr/>
          <a:lstStyle/>
          <a:p>
            <a:fld id="{161A53A7-64CD-4D0E-AAE8-1AC9C79D7085}" type="slidenum">
              <a:rPr lang="sv-SE" smtClean="0"/>
              <a:t>6</a:t>
            </a:fld>
            <a:endParaRPr lang="sv-SE" dirty="0"/>
          </a:p>
        </p:txBody>
      </p:sp>
    </p:spTree>
    <p:extLst>
      <p:ext uri="{BB962C8B-B14F-4D97-AF65-F5344CB8AC3E}">
        <p14:creationId xmlns:p14="http://schemas.microsoft.com/office/powerpoint/2010/main" val="25794448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 </a:t>
            </a:r>
            <a:r>
              <a:rPr lang="en-US" b="1" dirty="0" smtClean="0"/>
              <a:t>all the components </a:t>
            </a:r>
            <a:r>
              <a:rPr lang="en-US" dirty="0" smtClean="0"/>
              <a:t>of ESS, only some are</a:t>
            </a:r>
            <a:r>
              <a:rPr lang="en-US" baseline="0" dirty="0" smtClean="0"/>
              <a:t> </a:t>
            </a:r>
            <a:r>
              <a:rPr lang="en-US" b="1" baseline="0" dirty="0" smtClean="0"/>
              <a:t>directly controlled </a:t>
            </a:r>
            <a:r>
              <a:rPr lang="en-US" baseline="0" dirty="0" smtClean="0"/>
              <a:t>by ICS, but others are </a:t>
            </a:r>
            <a:r>
              <a:rPr lang="en-US" b="1" baseline="0" dirty="0" smtClean="0"/>
              <a:t>indirectly controlled</a:t>
            </a:r>
            <a:r>
              <a:rPr lang="en-US" baseline="0" dirty="0" smtClean="0"/>
              <a:t>. Both kinds need to have names registered in the naming service so they can be represented in the CCDB and </a:t>
            </a:r>
            <a:r>
              <a:rPr lang="en-US" b="1" baseline="0" dirty="0" smtClean="0"/>
              <a:t>cables</a:t>
            </a:r>
            <a:r>
              <a:rPr lang="en-US" baseline="0" dirty="0" smtClean="0"/>
              <a:t> can be connected to them in the Cable Database.</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7</a:t>
            </a:fld>
            <a:endParaRPr lang="sv-SE" dirty="0"/>
          </a:p>
        </p:txBody>
      </p:sp>
    </p:spTree>
    <p:extLst>
      <p:ext uri="{BB962C8B-B14F-4D97-AF65-F5344CB8AC3E}">
        <p14:creationId xmlns:p14="http://schemas.microsoft.com/office/powerpoint/2010/main" val="3680436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b="1" dirty="0" smtClean="0"/>
              <a:t>definition of the area structure </a:t>
            </a:r>
            <a:r>
              <a:rPr lang="en-US" b="1" dirty="0" smtClean="0"/>
              <a:t>names (within the Accelerator SuperSection) </a:t>
            </a:r>
            <a:r>
              <a:rPr lang="en-US" dirty="0" smtClean="0"/>
              <a:t>and to some extent the </a:t>
            </a:r>
            <a:r>
              <a:rPr lang="en-US" b="1" dirty="0" smtClean="0"/>
              <a:t>disciplines and device types </a:t>
            </a:r>
            <a:r>
              <a:rPr lang="en-US" dirty="0" smtClean="0"/>
              <a:t>related to the accelerator is under the responsibility of the Accelerator Integration team.</a:t>
            </a:r>
          </a:p>
          <a:p>
            <a:endParaRPr lang="en-US" dirty="0" smtClean="0"/>
          </a:p>
          <a:p>
            <a:r>
              <a:rPr lang="en-US" dirty="0" smtClean="0"/>
              <a:t>Next, we communicate </a:t>
            </a:r>
            <a:r>
              <a:rPr lang="en-US" dirty="0" smtClean="0"/>
              <a:t>with the ICS Integration team, who has the final approval. </a:t>
            </a:r>
            <a:r>
              <a:rPr lang="en-US" dirty="0" smtClean="0"/>
              <a:t>The reason is that the they have </a:t>
            </a:r>
            <a:r>
              <a:rPr lang="en-US" b="1" dirty="0" smtClean="0"/>
              <a:t>visibility of other systems </a:t>
            </a:r>
            <a:r>
              <a:rPr lang="en-US" dirty="0" smtClean="0"/>
              <a:t>(Target, Instruments) and </a:t>
            </a:r>
            <a:r>
              <a:rPr lang="en-US" dirty="0" smtClean="0"/>
              <a:t>they can </a:t>
            </a:r>
            <a:r>
              <a:rPr lang="en-US" dirty="0" smtClean="0"/>
              <a:t>ensure consistency over the whole machine. Also, </a:t>
            </a:r>
            <a:r>
              <a:rPr lang="en-US" dirty="0" smtClean="0"/>
              <a:t>they </a:t>
            </a:r>
            <a:r>
              <a:rPr lang="en-US" dirty="0" smtClean="0"/>
              <a:t>need to limit possible </a:t>
            </a:r>
            <a:r>
              <a:rPr lang="en-US" dirty="0" smtClean="0"/>
              <a:t>damage </a:t>
            </a:r>
            <a:r>
              <a:rPr lang="en-US" dirty="0" smtClean="0"/>
              <a:t>in the functioning of the control system derived from the data.</a:t>
            </a:r>
            <a:endParaRPr lang="en-US" dirty="0"/>
          </a:p>
        </p:txBody>
      </p:sp>
      <p:sp>
        <p:nvSpPr>
          <p:cNvPr id="4" name="Slide Number Placeholder 3"/>
          <p:cNvSpPr>
            <a:spLocks noGrp="1"/>
          </p:cNvSpPr>
          <p:nvPr>
            <p:ph type="sldNum" sz="quarter" idx="10"/>
          </p:nvPr>
        </p:nvSpPr>
        <p:spPr/>
        <p:txBody>
          <a:bodyPr/>
          <a:lstStyle/>
          <a:p>
            <a:fld id="{161A53A7-64CD-4D0E-AAE8-1AC9C79D7085}" type="slidenum">
              <a:rPr lang="sv-SE" smtClean="0"/>
              <a:t>8</a:t>
            </a:fld>
            <a:endParaRPr lang="sv-SE" dirty="0"/>
          </a:p>
        </p:txBody>
      </p:sp>
    </p:spTree>
    <p:extLst>
      <p:ext uri="{BB962C8B-B14F-4D97-AF65-F5344CB8AC3E}">
        <p14:creationId xmlns:p14="http://schemas.microsoft.com/office/powerpoint/2010/main" val="12295307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a:t>
            </a:r>
            <a:r>
              <a:rPr lang="en-US" b="1" dirty="0" smtClean="0"/>
              <a:t>definition of the area structure names </a:t>
            </a:r>
            <a:r>
              <a:rPr lang="en-US" dirty="0" smtClean="0"/>
              <a:t>and to some extent the </a:t>
            </a:r>
            <a:r>
              <a:rPr lang="en-US" b="1" dirty="0" smtClean="0"/>
              <a:t>disciplines and device types </a:t>
            </a:r>
            <a:r>
              <a:rPr lang="en-US" dirty="0" smtClean="0"/>
              <a:t>related to the accelerator is under the responsibility of the Accelerator Integration team.</a:t>
            </a:r>
          </a:p>
          <a:p>
            <a:endParaRPr lang="en-US" dirty="0" smtClean="0"/>
          </a:p>
          <a:p>
            <a:r>
              <a:rPr lang="en-US" dirty="0" smtClean="0"/>
              <a:t>Next, we communicate with the ICS Integration team, who has the final approval. The reason is that the they have </a:t>
            </a:r>
            <a:r>
              <a:rPr lang="en-US" b="1" dirty="0" smtClean="0"/>
              <a:t>visibility of other systems </a:t>
            </a:r>
            <a:r>
              <a:rPr lang="en-US" dirty="0" smtClean="0"/>
              <a:t>(Target, Instruments) and they can ensure consistency over the whole machine. Also, they need to limit possible damage in the functioning of the control system derived from the data.</a:t>
            </a:r>
          </a:p>
        </p:txBody>
      </p:sp>
      <p:sp>
        <p:nvSpPr>
          <p:cNvPr id="4" name="Slide Number Placeholder 3"/>
          <p:cNvSpPr>
            <a:spLocks noGrp="1"/>
          </p:cNvSpPr>
          <p:nvPr>
            <p:ph type="sldNum" sz="quarter" idx="10"/>
          </p:nvPr>
        </p:nvSpPr>
        <p:spPr/>
        <p:txBody>
          <a:bodyPr/>
          <a:lstStyle/>
          <a:p>
            <a:fld id="{161A53A7-64CD-4D0E-AAE8-1AC9C79D7085}" type="slidenum">
              <a:rPr lang="sv-SE" smtClean="0"/>
              <a:t>9</a:t>
            </a:fld>
            <a:endParaRPr lang="sv-SE" dirty="0"/>
          </a:p>
        </p:txBody>
      </p:sp>
    </p:spTree>
    <p:extLst>
      <p:ext uri="{BB962C8B-B14F-4D97-AF65-F5344CB8AC3E}">
        <p14:creationId xmlns:p14="http://schemas.microsoft.com/office/powerpoint/2010/main" val="33252408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rgbClr val="0094CA"/>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sv-SE"/>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sv-SE"/>
          </a:p>
        </p:txBody>
      </p:sp>
      <p:sp>
        <p:nvSpPr>
          <p:cNvPr id="4" name="Date Placeholder 3"/>
          <p:cNvSpPr>
            <a:spLocks noGrp="1"/>
          </p:cNvSpPr>
          <p:nvPr>
            <p:ph type="dt" sz="half" idx="10"/>
          </p:nvPr>
        </p:nvSpPr>
        <p:spPr/>
        <p:txBody>
          <a:bodyPr/>
          <a:lstStyle/>
          <a:p>
            <a:fld id="{5ED7AC81-318B-4D49-A602-9E30227C87EC}" type="datetime1">
              <a:rPr lang="sv-SE" smtClean="0"/>
              <a:t>05/10/16</a:t>
            </a:fld>
            <a:endParaRPr lang="sv-SE" dirty="0"/>
          </a:p>
        </p:txBody>
      </p:sp>
      <p:sp>
        <p:nvSpPr>
          <p:cNvPr id="5" name="Footer Placeholder 4"/>
          <p:cNvSpPr>
            <a:spLocks noGrp="1"/>
          </p:cNvSpPr>
          <p:nvPr>
            <p:ph type="ftr" sz="quarter" idx="11"/>
          </p:nvPr>
        </p:nvSpPr>
        <p:spPr/>
        <p:txBody>
          <a:bodyPr/>
          <a:lstStyle/>
          <a:p>
            <a:endParaRPr lang="sv-SE" dirty="0"/>
          </a:p>
        </p:txBody>
      </p:sp>
      <p:sp>
        <p:nvSpPr>
          <p:cNvPr id="6" name="Slide Number Placeholder 5"/>
          <p:cNvSpPr>
            <a:spLocks noGrp="1"/>
          </p:cNvSpPr>
          <p:nvPr>
            <p:ph type="sldNum" sz="quarter" idx="12"/>
          </p:nvPr>
        </p:nvSpPr>
        <p:spPr/>
        <p:txBody>
          <a:bodyPr/>
          <a:lstStyle/>
          <a:p>
            <a:fld id="{551115BC-487E-4422-894C-CB7CD3E79223}" type="slidenum">
              <a:rPr lang="sv-SE" smtClean="0"/>
              <a:t>‹#›</a:t>
            </a:fld>
            <a:endParaRPr lang="sv-SE" dirty="0"/>
          </a:p>
        </p:txBody>
      </p:sp>
      <p:pic>
        <p:nvPicPr>
          <p:cNvPr id="7" name="Bildobjekt 7" descr="ESS-vit-logga.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308304" y="260648"/>
            <a:ext cx="1656184" cy="886059"/>
          </a:xfrm>
          <a:prstGeom prst="rect">
            <a:avLst/>
          </a:prstGeom>
        </p:spPr>
      </p:pic>
    </p:spTree>
    <p:extLst>
      <p:ext uri="{BB962C8B-B14F-4D97-AF65-F5344CB8AC3E}">
        <p14:creationId xmlns:p14="http://schemas.microsoft.com/office/powerpoint/2010/main" val="24398844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ktangel 6"/>
          <p:cNvSpPr/>
          <p:nvPr userDrawn="1"/>
        </p:nvSpPr>
        <p:spPr>
          <a:xfrm>
            <a:off x="0" y="0"/>
            <a:ext cx="9144000" cy="1434354"/>
          </a:xfrm>
          <a:prstGeom prst="rect">
            <a:avLst/>
          </a:prstGeom>
          <a:solidFill>
            <a:srgbClr val="0094CA"/>
          </a:solidFill>
          <a:ln>
            <a:noFill/>
          </a:ln>
          <a:effectLst/>
          <a:scene3d>
            <a:camera prst="orthographicFront"/>
            <a:lightRig rig="threePt" dir="t"/>
          </a:scene3d>
          <a:sp3d>
            <a:bevelT w="0"/>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dirty="0">
              <a:solidFill>
                <a:srgbClr val="0094CA"/>
              </a:solidFill>
            </a:endParaRPr>
          </a:p>
        </p:txBody>
      </p:sp>
      <p:sp>
        <p:nvSpPr>
          <p:cNvPr id="2" name="Title 1"/>
          <p:cNvSpPr>
            <a:spLocks noGrp="1"/>
          </p:cNvSpPr>
          <p:nvPr>
            <p:ph type="title"/>
          </p:nvPr>
        </p:nvSpPr>
        <p:spPr/>
        <p:txBody>
          <a:bodyPr/>
          <a:lstStyle/>
          <a:p>
            <a:r>
              <a:rPr lang="en-US" smtClean="0"/>
              <a:t>Click to edit Master title style</a:t>
            </a:r>
            <a:endParaRPr lang="sv-SE"/>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dirty="0"/>
          </a:p>
        </p:txBody>
      </p:sp>
      <p:sp>
        <p:nvSpPr>
          <p:cNvPr id="4" name="Date Placeholder 3"/>
          <p:cNvSpPr>
            <a:spLocks noGrp="1"/>
          </p:cNvSpPr>
          <p:nvPr>
            <p:ph type="dt" sz="half" idx="10"/>
          </p:nvPr>
        </p:nvSpPr>
        <p:spPr/>
        <p:txBody>
          <a:bodyPr/>
          <a:lstStyle/>
          <a:p>
            <a:fld id="{6EB99CB0-346B-43FA-9EE6-F90C3F3BC0BA}" type="datetime1">
              <a:rPr lang="sv-SE" smtClean="0"/>
              <a:t>05/10/16</a:t>
            </a:fld>
            <a:endParaRPr lang="sv-SE" dirty="0"/>
          </a:p>
        </p:txBody>
      </p:sp>
      <p:sp>
        <p:nvSpPr>
          <p:cNvPr id="5" name="Footer Placeholder 4"/>
          <p:cNvSpPr>
            <a:spLocks noGrp="1"/>
          </p:cNvSpPr>
          <p:nvPr>
            <p:ph type="ftr" sz="quarter" idx="11"/>
          </p:nvPr>
        </p:nvSpPr>
        <p:spPr/>
        <p:txBody>
          <a:bodyPr/>
          <a:lstStyle/>
          <a:p>
            <a:endParaRPr lang="sv-SE" dirty="0"/>
          </a:p>
        </p:txBody>
      </p:sp>
      <p:sp>
        <p:nvSpPr>
          <p:cNvPr id="6" name="Slide Number Placeholder 5"/>
          <p:cNvSpPr>
            <a:spLocks noGrp="1"/>
          </p:cNvSpPr>
          <p:nvPr>
            <p:ph type="sldNum" sz="quarter" idx="12"/>
          </p:nvPr>
        </p:nvSpPr>
        <p:spPr/>
        <p:txBody>
          <a:bodyPr/>
          <a:lstStyle/>
          <a:p>
            <a:fld id="{551115BC-487E-4422-894C-CB7CD3E79223}" type="slidenum">
              <a:rPr lang="sv-SE" smtClean="0"/>
              <a:t>‹#›</a:t>
            </a:fld>
            <a:endParaRPr lang="sv-SE" dirty="0"/>
          </a:p>
        </p:txBody>
      </p:sp>
      <p:pic>
        <p:nvPicPr>
          <p:cNvPr id="8" name="Bildobjekt 5" descr="ESS-vit-logga.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594008" y="319530"/>
            <a:ext cx="1370480" cy="733206"/>
          </a:xfrm>
          <a:prstGeom prst="rect">
            <a:avLst/>
          </a:prstGeom>
        </p:spPr>
      </p:pic>
    </p:spTree>
    <p:extLst>
      <p:ext uri="{BB962C8B-B14F-4D97-AF65-F5344CB8AC3E}">
        <p14:creationId xmlns:p14="http://schemas.microsoft.com/office/powerpoint/2010/main" val="1351099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ktangel 6"/>
          <p:cNvSpPr/>
          <p:nvPr userDrawn="1"/>
        </p:nvSpPr>
        <p:spPr>
          <a:xfrm>
            <a:off x="0" y="0"/>
            <a:ext cx="9144000" cy="1434354"/>
          </a:xfrm>
          <a:prstGeom prst="rect">
            <a:avLst/>
          </a:prstGeom>
          <a:solidFill>
            <a:srgbClr val="0094CA"/>
          </a:solidFill>
          <a:ln>
            <a:noFill/>
          </a:ln>
          <a:effectLst/>
          <a:scene3d>
            <a:camera prst="orthographicFront"/>
            <a:lightRig rig="threePt" dir="t"/>
          </a:scene3d>
          <a:sp3d>
            <a:bevelT w="0"/>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dirty="0">
              <a:solidFill>
                <a:srgbClr val="0094CA"/>
              </a:solidFill>
            </a:endParaRPr>
          </a:p>
        </p:txBody>
      </p:sp>
      <p:sp>
        <p:nvSpPr>
          <p:cNvPr id="2" name="Title 1"/>
          <p:cNvSpPr>
            <a:spLocks noGrp="1"/>
          </p:cNvSpPr>
          <p:nvPr>
            <p:ph type="title"/>
          </p:nvPr>
        </p:nvSpPr>
        <p:spPr/>
        <p:txBody>
          <a:bodyPr/>
          <a:lstStyle/>
          <a:p>
            <a:r>
              <a:rPr lang="en-US" smtClean="0"/>
              <a:t>Click to edit Master title style</a:t>
            </a:r>
            <a:endParaRPr lang="sv-SE"/>
          </a:p>
        </p:txBody>
      </p:sp>
      <p:sp>
        <p:nvSpPr>
          <p:cNvPr id="3" name="Content Placeholder 2"/>
          <p:cNvSpPr>
            <a:spLocks noGrp="1"/>
          </p:cNvSpPr>
          <p:nvPr>
            <p:ph sz="half" idx="1"/>
          </p:nvPr>
        </p:nvSpPr>
        <p:spPr>
          <a:xfrm>
            <a:off x="457200" y="1600200"/>
            <a:ext cx="4038600" cy="4525963"/>
          </a:xfrm>
        </p:spPr>
        <p:txBody>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4" name="Content Placeholder 3"/>
          <p:cNvSpPr>
            <a:spLocks noGrp="1"/>
          </p:cNvSpPr>
          <p:nvPr>
            <p:ph sz="half" idx="2"/>
          </p:nvPr>
        </p:nvSpPr>
        <p:spPr>
          <a:xfrm>
            <a:off x="4648200" y="1600200"/>
            <a:ext cx="4038600" cy="4525963"/>
          </a:xfrm>
        </p:spPr>
        <p:txBody>
          <a:bodyPr/>
          <a:lstStyle>
            <a:lvl1pPr>
              <a:defRPr sz="2800">
                <a:solidFill>
                  <a:schemeClr val="tx1"/>
                </a:solidFill>
              </a:defRPr>
            </a:lvl1pPr>
            <a:lvl2pPr>
              <a:defRPr sz="2400">
                <a:solidFill>
                  <a:schemeClr val="tx1"/>
                </a:solidFill>
              </a:defRPr>
            </a:lvl2pPr>
            <a:lvl3pPr>
              <a:defRPr sz="2000">
                <a:solidFill>
                  <a:schemeClr val="tx1"/>
                </a:solidFill>
              </a:defRPr>
            </a:lvl3pPr>
            <a:lvl4pPr>
              <a:defRPr sz="1800">
                <a:solidFill>
                  <a:schemeClr val="tx1"/>
                </a:solidFill>
              </a:defRPr>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5" name="Date Placeholder 4"/>
          <p:cNvSpPr>
            <a:spLocks noGrp="1"/>
          </p:cNvSpPr>
          <p:nvPr>
            <p:ph type="dt" sz="half" idx="10"/>
          </p:nvPr>
        </p:nvSpPr>
        <p:spPr/>
        <p:txBody>
          <a:bodyPr/>
          <a:lstStyle/>
          <a:p>
            <a:fld id="{42E66B7F-8271-49DA-A25A-F4BB9F476347}" type="datetime1">
              <a:rPr lang="sv-SE" smtClean="0"/>
              <a:t>05/10/16</a:t>
            </a:fld>
            <a:endParaRPr lang="sv-SE" dirty="0"/>
          </a:p>
        </p:txBody>
      </p:sp>
      <p:sp>
        <p:nvSpPr>
          <p:cNvPr id="6" name="Footer Placeholder 5"/>
          <p:cNvSpPr>
            <a:spLocks noGrp="1"/>
          </p:cNvSpPr>
          <p:nvPr>
            <p:ph type="ftr" sz="quarter" idx="11"/>
          </p:nvPr>
        </p:nvSpPr>
        <p:spPr/>
        <p:txBody>
          <a:bodyPr/>
          <a:lstStyle/>
          <a:p>
            <a:endParaRPr lang="sv-SE" dirty="0"/>
          </a:p>
        </p:txBody>
      </p:sp>
      <p:sp>
        <p:nvSpPr>
          <p:cNvPr id="7" name="Slide Number Placeholder 6"/>
          <p:cNvSpPr>
            <a:spLocks noGrp="1"/>
          </p:cNvSpPr>
          <p:nvPr>
            <p:ph type="sldNum" sz="quarter" idx="12"/>
          </p:nvPr>
        </p:nvSpPr>
        <p:spPr/>
        <p:txBody>
          <a:bodyPr/>
          <a:lstStyle/>
          <a:p>
            <a:fld id="{551115BC-487E-4422-894C-CB7CD3E79223}" type="slidenum">
              <a:rPr lang="sv-SE" smtClean="0"/>
              <a:t>‹#›</a:t>
            </a:fld>
            <a:endParaRPr lang="sv-SE" dirty="0"/>
          </a:p>
        </p:txBody>
      </p:sp>
      <p:pic>
        <p:nvPicPr>
          <p:cNvPr id="9" name="Bildobjekt 7" descr="ESS-vit-logga.png"/>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7604662" y="260648"/>
            <a:ext cx="1359826" cy="727507"/>
          </a:xfrm>
          <a:prstGeom prst="rect">
            <a:avLst/>
          </a:prstGeom>
        </p:spPr>
      </p:pic>
    </p:spTree>
    <p:extLst>
      <p:ext uri="{BB962C8B-B14F-4D97-AF65-F5344CB8AC3E}">
        <p14:creationId xmlns:p14="http://schemas.microsoft.com/office/powerpoint/2010/main" val="136283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sv-SE"/>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sv-SE"/>
          </a:p>
        </p:txBody>
      </p:sp>
      <p:sp>
        <p:nvSpPr>
          <p:cNvPr id="7" name="Date Placeholder 6"/>
          <p:cNvSpPr>
            <a:spLocks noGrp="1"/>
          </p:cNvSpPr>
          <p:nvPr>
            <p:ph type="dt" sz="half" idx="10"/>
          </p:nvPr>
        </p:nvSpPr>
        <p:spPr/>
        <p:txBody>
          <a:bodyPr/>
          <a:lstStyle/>
          <a:p>
            <a:fld id="{3C7D23FA-05C4-4CC1-B281-2F815585BC1C}" type="datetime1">
              <a:rPr lang="sv-SE" smtClean="0"/>
              <a:t>05/10/16</a:t>
            </a:fld>
            <a:endParaRPr lang="sv-SE" dirty="0"/>
          </a:p>
        </p:txBody>
      </p:sp>
      <p:sp>
        <p:nvSpPr>
          <p:cNvPr id="8" name="Footer Placeholder 7"/>
          <p:cNvSpPr>
            <a:spLocks noGrp="1"/>
          </p:cNvSpPr>
          <p:nvPr>
            <p:ph type="ftr" sz="quarter" idx="11"/>
          </p:nvPr>
        </p:nvSpPr>
        <p:spPr/>
        <p:txBody>
          <a:bodyPr/>
          <a:lstStyle/>
          <a:p>
            <a:endParaRPr lang="sv-SE" dirty="0"/>
          </a:p>
        </p:txBody>
      </p:sp>
      <p:sp>
        <p:nvSpPr>
          <p:cNvPr id="9" name="Slide Number Placeholder 8"/>
          <p:cNvSpPr>
            <a:spLocks noGrp="1"/>
          </p:cNvSpPr>
          <p:nvPr>
            <p:ph type="sldNum" sz="quarter" idx="12"/>
          </p:nvPr>
        </p:nvSpPr>
        <p:spPr/>
        <p:txBody>
          <a:bodyPr/>
          <a:lstStyle/>
          <a:p>
            <a:fld id="{551115BC-487E-4422-894C-CB7CD3E79223}" type="slidenum">
              <a:rPr lang="sv-SE" smtClean="0"/>
              <a:t>‹#›</a:t>
            </a:fld>
            <a:endParaRPr lang="sv-SE" dirty="0"/>
          </a:p>
        </p:txBody>
      </p:sp>
      <p:sp>
        <p:nvSpPr>
          <p:cNvPr id="10" name="Rektangel 6"/>
          <p:cNvSpPr/>
          <p:nvPr userDrawn="1"/>
        </p:nvSpPr>
        <p:spPr>
          <a:xfrm>
            <a:off x="0" y="0"/>
            <a:ext cx="9144000" cy="1434354"/>
          </a:xfrm>
          <a:prstGeom prst="rect">
            <a:avLst/>
          </a:prstGeom>
          <a:solidFill>
            <a:srgbClr val="0094CA"/>
          </a:solidFill>
          <a:ln>
            <a:noFill/>
          </a:ln>
          <a:effectLst/>
          <a:scene3d>
            <a:camera prst="orthographicFront"/>
            <a:lightRig rig="threePt" dir="t"/>
          </a:scene3d>
          <a:sp3d>
            <a:bevelT w="0"/>
          </a:sp3d>
        </p:spPr>
        <p:style>
          <a:lnRef idx="1">
            <a:schemeClr val="accent1"/>
          </a:lnRef>
          <a:fillRef idx="3">
            <a:schemeClr val="accent1"/>
          </a:fillRef>
          <a:effectRef idx="2">
            <a:schemeClr val="accent1"/>
          </a:effectRef>
          <a:fontRef idx="minor">
            <a:schemeClr val="lt1"/>
          </a:fontRef>
        </p:style>
        <p:txBody>
          <a:bodyPr rtlCol="0" anchor="ctr"/>
          <a:lstStyle/>
          <a:p>
            <a:pPr algn="ctr"/>
            <a:endParaRPr lang="sv-SE" dirty="0">
              <a:solidFill>
                <a:srgbClr val="0094CA"/>
              </a:solidFill>
            </a:endParaRPr>
          </a:p>
        </p:txBody>
      </p:sp>
    </p:spTree>
    <p:extLst>
      <p:ext uri="{BB962C8B-B14F-4D97-AF65-F5344CB8AC3E}">
        <p14:creationId xmlns:p14="http://schemas.microsoft.com/office/powerpoint/2010/main" val="124974036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7139136" cy="1143000"/>
          </a:xfrm>
          <a:prstGeom prst="rect">
            <a:avLst/>
          </a:prstGeom>
        </p:spPr>
        <p:txBody>
          <a:bodyPr vert="horz" lIns="91440" tIns="45720" rIns="91440" bIns="45720" rtlCol="0" anchor="ctr">
            <a:normAutofit/>
          </a:bodyPr>
          <a:lstStyle/>
          <a:p>
            <a:r>
              <a:rPr lang="en-US" smtClean="0"/>
              <a:t>Click to edit Master title style</a:t>
            </a:r>
            <a:endParaRPr lang="sv-SE" dirty="0"/>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03233B-D569-4A6E-878F-CDE152514C47}" type="datetime1">
              <a:rPr lang="sv-SE" smtClean="0"/>
              <a:t>05/10/16</a:t>
            </a:fld>
            <a:endParaRPr lang="sv-SE"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sv-SE"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51115BC-487E-4422-894C-CB7CD3E79223}" type="slidenum">
              <a:rPr lang="sv-SE" smtClean="0"/>
              <a:t>‹#›</a:t>
            </a:fld>
            <a:endParaRPr lang="sv-SE" dirty="0"/>
          </a:p>
        </p:txBody>
      </p:sp>
    </p:spTree>
    <p:extLst>
      <p:ext uri="{BB962C8B-B14F-4D97-AF65-F5344CB8AC3E}">
        <p14:creationId xmlns:p14="http://schemas.microsoft.com/office/powerpoint/2010/main" val="38064080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Lst>
  <p:hf hdr="0" ftr="0" dt="0"/>
  <p:txStyles>
    <p:titleStyle>
      <a:lvl1pPr algn="l" defTabSz="914400" rtl="0" eaLnBrk="1" latinLnBrk="0" hangingPunct="1">
        <a:spcBef>
          <a:spcPct val="0"/>
        </a:spcBef>
        <a:buNone/>
        <a:defRPr sz="3200" kern="1200" baseline="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2800" kern="1200" baseline="0">
          <a:solidFill>
            <a:schemeClr val="bg1">
              <a:lumMod val="50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bg1">
              <a:lumMod val="50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bg1">
              <a:lumMod val="50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bg1">
              <a:lumMod val="50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sv-S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hyperlink" Target="https://chess.esss.lu.se/enovia/link/ESS-0061612/21308.51166.12544.15231/valid" TargetMode="External"/><Relationship Id="rId4" Type="http://schemas.openxmlformats.org/officeDocument/2006/relationships/image" Target="../media/image3.jpg"/><Relationship Id="rId5" Type="http://schemas.openxmlformats.org/officeDocument/2006/relationships/image" Target="../media/image4.emf"/><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hyperlink" Target="https://chess.esss.lu.se/enovia/link/ESS-0033888/21308.51166.56320.38886/valid" TargetMode="External"/><Relationship Id="rId4" Type="http://schemas.openxmlformats.org/officeDocument/2006/relationships/hyperlink" Target="https://chess.esss.lu.se/enovia/link/ESS-0047684/21308.51166.6912.60991/valid" TargetMode="External"/><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hyperlink" Target="https://chess.esss.lu.se/enovia/tvc-action/showObject/dmg_AssignmentSpecification/ESS-0015420/valid"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s://chess.esss.lu.se/enovia/link/ESS-0000757/21308.51166.18944.63533/valid" TargetMode="External"/><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28.xml.rels><?xml version="1.0" encoding="UTF-8" standalone="yes"?>
<Relationships xmlns="http://schemas.openxmlformats.org/package/2006/relationships"><Relationship Id="rId3" Type="http://schemas.openxmlformats.org/officeDocument/2006/relationships/hyperlink" Target="https://chess.esss.lu.se/enovia/link/ESS-0043149/21308.51166.34304.26671/valid" TargetMode="External"/><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gi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hyperlink" Target="https://chess.esss.lu.se/enovia/link/ESS-0000757/21308.51166.18944.63533/valid" TargetMode="External"/><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94CA"/>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pPr algn="ctr"/>
            <a:r>
              <a:rPr lang="en-GB" sz="4000" noProof="0" dirty="0" smtClean="0"/>
              <a:t>Component/Signal naming, and Controls Configuration</a:t>
            </a:r>
            <a:endParaRPr lang="en-GB" sz="4000" noProof="0" dirty="0"/>
          </a:p>
        </p:txBody>
      </p:sp>
      <p:sp>
        <p:nvSpPr>
          <p:cNvPr id="3" name="Subtitle 2"/>
          <p:cNvSpPr>
            <a:spLocks noGrp="1"/>
          </p:cNvSpPr>
          <p:nvPr>
            <p:ph type="subTitle" idx="1"/>
          </p:nvPr>
        </p:nvSpPr>
        <p:spPr/>
        <p:txBody>
          <a:bodyPr>
            <a:noAutofit/>
          </a:bodyPr>
          <a:lstStyle/>
          <a:p>
            <a:r>
              <a:rPr lang="en-GB" sz="2000" noProof="0" dirty="0" err="1" smtClean="0">
                <a:solidFill>
                  <a:schemeClr val="bg1"/>
                </a:solidFill>
              </a:rPr>
              <a:t>aTAC</a:t>
            </a:r>
            <a:r>
              <a:rPr lang="en-GB" sz="2000" noProof="0" dirty="0" smtClean="0">
                <a:solidFill>
                  <a:schemeClr val="bg1"/>
                </a:solidFill>
              </a:rPr>
              <a:t> 14</a:t>
            </a:r>
          </a:p>
          <a:p>
            <a:endParaRPr lang="en-GB" sz="2000" dirty="0">
              <a:solidFill>
                <a:schemeClr val="bg1"/>
              </a:solidFill>
            </a:endParaRPr>
          </a:p>
          <a:p>
            <a:r>
              <a:rPr lang="en-GB" sz="2000" noProof="0" dirty="0" err="1" smtClean="0">
                <a:solidFill>
                  <a:schemeClr val="bg1"/>
                </a:solidFill>
              </a:rPr>
              <a:t>Iñigo</a:t>
            </a:r>
            <a:r>
              <a:rPr lang="en-GB" sz="2000" noProof="0" dirty="0" smtClean="0">
                <a:solidFill>
                  <a:schemeClr val="bg1"/>
                </a:solidFill>
              </a:rPr>
              <a:t> Alonso</a:t>
            </a:r>
          </a:p>
          <a:p>
            <a:r>
              <a:rPr lang="en-GB" sz="2000" dirty="0" err="1" smtClean="0">
                <a:solidFill>
                  <a:schemeClr val="bg1"/>
                </a:solidFill>
              </a:rPr>
              <a:t>Linac</a:t>
            </a:r>
            <a:r>
              <a:rPr lang="en-GB" sz="2000" dirty="0" smtClean="0">
                <a:solidFill>
                  <a:schemeClr val="bg1"/>
                </a:solidFill>
              </a:rPr>
              <a:t> Integration Section Engineer</a:t>
            </a:r>
            <a:endParaRPr lang="en-GB" sz="2000" noProof="0" dirty="0">
              <a:solidFill>
                <a:schemeClr val="bg1"/>
              </a:solidFill>
            </a:endParaRPr>
          </a:p>
        </p:txBody>
      </p:sp>
      <p:sp>
        <p:nvSpPr>
          <p:cNvPr id="4" name="Rectangle 3"/>
          <p:cNvSpPr/>
          <p:nvPr/>
        </p:nvSpPr>
        <p:spPr>
          <a:xfrm>
            <a:off x="2286000" y="5949280"/>
            <a:ext cx="4572000" cy="603242"/>
          </a:xfrm>
          <a:prstGeom prst="rect">
            <a:avLst/>
          </a:prstGeom>
        </p:spPr>
        <p:txBody>
          <a:bodyPr>
            <a:spAutoFit/>
          </a:bodyPr>
          <a:lstStyle/>
          <a:p>
            <a:pPr algn="ctr">
              <a:lnSpc>
                <a:spcPct val="120000"/>
              </a:lnSpc>
            </a:pPr>
            <a:r>
              <a:rPr lang="en-GB" sz="1600" dirty="0" err="1" smtClean="0">
                <a:solidFill>
                  <a:srgbClr val="FFFFFF"/>
                </a:solidFill>
              </a:rPr>
              <a:t>www.europeanspallationsource.se</a:t>
            </a:r>
            <a:endParaRPr lang="en-GB" sz="1600" dirty="0" smtClean="0">
              <a:solidFill>
                <a:srgbClr val="FFFFFF"/>
              </a:solidFill>
            </a:endParaRPr>
          </a:p>
          <a:p>
            <a:pPr algn="ctr"/>
            <a:r>
              <a:rPr lang="sv-SE" sz="1400" dirty="0" smtClean="0">
                <a:solidFill>
                  <a:srgbClr val="FFFFFF"/>
                </a:solidFill>
              </a:rPr>
              <a:t>6 </a:t>
            </a:r>
            <a:r>
              <a:rPr lang="sv-SE" sz="1400" dirty="0" err="1" smtClean="0">
                <a:solidFill>
                  <a:srgbClr val="FFFFFF"/>
                </a:solidFill>
              </a:rPr>
              <a:t>October</a:t>
            </a:r>
            <a:r>
              <a:rPr lang="sv-SE" sz="1400" dirty="0" smtClean="0">
                <a:solidFill>
                  <a:srgbClr val="FFFFFF"/>
                </a:solidFill>
              </a:rPr>
              <a:t> 2016</a:t>
            </a:r>
            <a:endParaRPr lang="en-GB" sz="1400" dirty="0" smtClean="0">
              <a:solidFill>
                <a:srgbClr val="FFFFFF"/>
              </a:solidFill>
            </a:endParaRPr>
          </a:p>
        </p:txBody>
      </p:sp>
    </p:spTree>
    <p:extLst>
      <p:ext uri="{BB962C8B-B14F-4D97-AF65-F5344CB8AC3E}">
        <p14:creationId xmlns:p14="http://schemas.microsoft.com/office/powerpoint/2010/main" val="1394613386"/>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ESS Naming </a:t>
            </a:r>
            <a:r>
              <a:rPr lang="en-US" dirty="0" smtClean="0"/>
              <a:t>Convention</a:t>
            </a:r>
            <a:br>
              <a:rPr lang="en-US" dirty="0" smtClean="0"/>
            </a:br>
            <a:r>
              <a:rPr lang="en-US" dirty="0" smtClean="0"/>
              <a:t>Accelerator Configuration Structure</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10</a:t>
            </a:fld>
            <a:endParaRPr lang="sv-SE" dirty="0"/>
          </a:p>
        </p:txBody>
      </p:sp>
      <p:sp>
        <p:nvSpPr>
          <p:cNvPr id="5" name="Content Placeholder 2"/>
          <p:cNvSpPr>
            <a:spLocks noGrp="1"/>
          </p:cNvSpPr>
          <p:nvPr>
            <p:ph idx="1"/>
          </p:nvPr>
        </p:nvSpPr>
        <p:spPr>
          <a:xfrm>
            <a:off x="457200" y="1578496"/>
            <a:ext cx="3970784" cy="4525963"/>
          </a:xfrm>
        </p:spPr>
        <p:txBody>
          <a:bodyPr numCol="1"/>
          <a:lstStyle/>
          <a:p>
            <a:pPr marL="0" indent="0">
              <a:buNone/>
            </a:pPr>
            <a:r>
              <a:rPr lang="en-US" dirty="0" smtClean="0"/>
              <a:t>Properties</a:t>
            </a:r>
          </a:p>
          <a:p>
            <a:pPr marL="0" indent="0">
              <a:buNone/>
            </a:pPr>
            <a:r>
              <a:rPr lang="en-US" sz="1800" dirty="0" smtClean="0"/>
              <a:t>Device + Property = Record</a:t>
            </a:r>
          </a:p>
          <a:p>
            <a:pPr marL="0" indent="0">
              <a:buNone/>
            </a:pPr>
            <a:r>
              <a:rPr lang="en-US" sz="1800" dirty="0">
                <a:latin typeface="Consolas"/>
                <a:cs typeface="Consolas"/>
              </a:rPr>
              <a:t>	</a:t>
            </a:r>
            <a:r>
              <a:rPr lang="en-US" sz="1800" b="1" dirty="0" smtClean="0">
                <a:solidFill>
                  <a:srgbClr val="C0504D"/>
                </a:solidFill>
                <a:latin typeface="Consolas"/>
                <a:cs typeface="Consolas"/>
              </a:rPr>
              <a:t>Cur</a:t>
            </a:r>
          </a:p>
          <a:p>
            <a:pPr marL="0" indent="0">
              <a:buNone/>
            </a:pPr>
            <a:r>
              <a:rPr lang="en-US" sz="1800" dirty="0">
                <a:latin typeface="Consolas"/>
                <a:cs typeface="Consolas"/>
              </a:rPr>
              <a:t>	</a:t>
            </a:r>
            <a:r>
              <a:rPr lang="en-US" sz="1800" dirty="0" smtClean="0">
                <a:latin typeface="Consolas"/>
                <a:cs typeface="Consolas"/>
              </a:rPr>
              <a:t>Flow</a:t>
            </a:r>
          </a:p>
          <a:p>
            <a:pPr marL="0" indent="0">
              <a:buNone/>
            </a:pPr>
            <a:r>
              <a:rPr lang="en-US" sz="1800" dirty="0">
                <a:latin typeface="Consolas"/>
                <a:cs typeface="Consolas"/>
              </a:rPr>
              <a:t>	</a:t>
            </a:r>
            <a:r>
              <a:rPr lang="is-IS" sz="1800" dirty="0" smtClean="0">
                <a:latin typeface="Consolas"/>
                <a:cs typeface="Consolas"/>
              </a:rPr>
              <a:t>…</a:t>
            </a:r>
            <a:endParaRPr lang="en-US" sz="1800" dirty="0">
              <a:latin typeface="Consolas"/>
              <a:cs typeface="Consolas"/>
            </a:endParaRPr>
          </a:p>
        </p:txBody>
      </p:sp>
      <p:sp>
        <p:nvSpPr>
          <p:cNvPr id="6" name="Content Placeholder 2"/>
          <p:cNvSpPr txBox="1">
            <a:spLocks/>
          </p:cNvSpPr>
          <p:nvPr/>
        </p:nvSpPr>
        <p:spPr>
          <a:xfrm>
            <a:off x="4716016" y="1578496"/>
            <a:ext cx="3970784" cy="4525963"/>
          </a:xfrm>
          <a:prstGeom prst="rect">
            <a:avLst/>
          </a:prstGeom>
        </p:spPr>
        <p:txBody>
          <a:bodyPr vert="horz" lIns="91440" tIns="45720" rIns="91440" bIns="45720" numCol="1"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US" dirty="0" smtClean="0"/>
              <a:t>Fields</a:t>
            </a:r>
          </a:p>
          <a:p>
            <a:pPr marL="0" indent="0">
              <a:buFont typeface="Arial" panose="020B0604020202020204" pitchFamily="34" charset="0"/>
              <a:buNone/>
            </a:pPr>
            <a:r>
              <a:rPr lang="en-US" sz="1800" dirty="0" smtClean="0"/>
              <a:t>Predefined for a given Record Type</a:t>
            </a:r>
          </a:p>
          <a:p>
            <a:pPr marL="0" indent="0">
              <a:buFont typeface="Arial" panose="020B0604020202020204" pitchFamily="34" charset="0"/>
              <a:buNone/>
            </a:pPr>
            <a:r>
              <a:rPr lang="en-US" sz="1800" dirty="0">
                <a:latin typeface="Consolas"/>
                <a:cs typeface="Consolas"/>
              </a:rPr>
              <a:t>	</a:t>
            </a:r>
            <a:r>
              <a:rPr lang="en-US" sz="1800" b="1" dirty="0" smtClean="0">
                <a:solidFill>
                  <a:srgbClr val="C0504D"/>
                </a:solidFill>
                <a:latin typeface="Consolas"/>
                <a:cs typeface="Consolas"/>
              </a:rPr>
              <a:t>VAL</a:t>
            </a:r>
          </a:p>
          <a:p>
            <a:pPr marL="0" indent="0">
              <a:buFont typeface="Arial" panose="020B0604020202020204" pitchFamily="34" charset="0"/>
              <a:buNone/>
            </a:pPr>
            <a:r>
              <a:rPr lang="en-US" sz="1800" dirty="0" smtClean="0">
                <a:latin typeface="Consolas"/>
                <a:cs typeface="Consolas"/>
              </a:rPr>
              <a:t>	EGU</a:t>
            </a:r>
          </a:p>
          <a:p>
            <a:pPr marL="0" indent="0">
              <a:buFont typeface="Arial" panose="020B0604020202020204" pitchFamily="34" charset="0"/>
              <a:buNone/>
            </a:pPr>
            <a:r>
              <a:rPr lang="en-US" sz="1800" dirty="0">
                <a:latin typeface="Consolas"/>
                <a:cs typeface="Consolas"/>
              </a:rPr>
              <a:t>	</a:t>
            </a:r>
            <a:r>
              <a:rPr lang="en-US" sz="1800" dirty="0" smtClean="0">
                <a:latin typeface="Consolas"/>
                <a:cs typeface="Consolas"/>
              </a:rPr>
              <a:t>LOLO</a:t>
            </a:r>
          </a:p>
          <a:p>
            <a:pPr marL="0" indent="0">
              <a:buFont typeface="Arial" panose="020B0604020202020204" pitchFamily="34" charset="0"/>
              <a:buNone/>
            </a:pPr>
            <a:r>
              <a:rPr lang="en-US" sz="1800" dirty="0">
                <a:latin typeface="Consolas"/>
                <a:cs typeface="Consolas"/>
              </a:rPr>
              <a:t>	</a:t>
            </a:r>
            <a:r>
              <a:rPr lang="en-US" sz="1800" dirty="0" smtClean="0">
                <a:latin typeface="Consolas"/>
                <a:cs typeface="Consolas"/>
              </a:rPr>
              <a:t>LOW</a:t>
            </a:r>
          </a:p>
          <a:p>
            <a:pPr marL="0" indent="0">
              <a:buFont typeface="Arial" panose="020B0604020202020204" pitchFamily="34" charset="0"/>
              <a:buNone/>
            </a:pPr>
            <a:r>
              <a:rPr lang="en-US" sz="1800" dirty="0">
                <a:latin typeface="Consolas"/>
                <a:cs typeface="Consolas"/>
              </a:rPr>
              <a:t>	</a:t>
            </a:r>
            <a:r>
              <a:rPr lang="en-US" sz="1800" dirty="0" smtClean="0">
                <a:latin typeface="Consolas"/>
                <a:cs typeface="Consolas"/>
              </a:rPr>
              <a:t>HIGH</a:t>
            </a:r>
          </a:p>
          <a:p>
            <a:pPr marL="0" indent="0">
              <a:buFont typeface="Arial" panose="020B0604020202020204" pitchFamily="34" charset="0"/>
              <a:buNone/>
            </a:pPr>
            <a:r>
              <a:rPr lang="en-US" sz="1800" dirty="0">
                <a:latin typeface="Consolas"/>
                <a:cs typeface="Consolas"/>
              </a:rPr>
              <a:t>	</a:t>
            </a:r>
            <a:r>
              <a:rPr lang="en-US" sz="1800" dirty="0" smtClean="0">
                <a:latin typeface="Consolas"/>
                <a:cs typeface="Consolas"/>
              </a:rPr>
              <a:t>HIHI</a:t>
            </a:r>
          </a:p>
          <a:p>
            <a:pPr marL="0" indent="0">
              <a:buFont typeface="Arial" panose="020B0604020202020204" pitchFamily="34" charset="0"/>
              <a:buNone/>
            </a:pPr>
            <a:r>
              <a:rPr lang="is-IS" sz="1800" dirty="0" smtClean="0">
                <a:latin typeface="Consolas"/>
                <a:cs typeface="Consolas"/>
              </a:rPr>
              <a:t>	…</a:t>
            </a:r>
            <a:endParaRPr lang="en-US" sz="1800" dirty="0">
              <a:latin typeface="Consolas"/>
              <a:cs typeface="Consolas"/>
            </a:endParaRPr>
          </a:p>
        </p:txBody>
      </p:sp>
      <p:sp>
        <p:nvSpPr>
          <p:cNvPr id="8" name="TextBox 7"/>
          <p:cNvSpPr txBox="1"/>
          <p:nvPr/>
        </p:nvSpPr>
        <p:spPr>
          <a:xfrm>
            <a:off x="1788281" y="6152743"/>
            <a:ext cx="5575562"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400" dirty="0" smtClean="0">
                <a:latin typeface="Consolas"/>
                <a:cs typeface="Consolas"/>
              </a:rPr>
              <a:t>SPK-010LWU:PWRC-PSQH-010:Cur.VAL</a:t>
            </a:r>
            <a:endParaRPr lang="en-US" sz="2400" dirty="0">
              <a:latin typeface="Consolas"/>
              <a:cs typeface="Consolas"/>
            </a:endParaRPr>
          </a:p>
        </p:txBody>
      </p:sp>
    </p:spTree>
    <p:extLst>
      <p:ext uri="{BB962C8B-B14F-4D97-AF65-F5344CB8AC3E}">
        <p14:creationId xmlns:p14="http://schemas.microsoft.com/office/powerpoint/2010/main" val="2108304651"/>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ESS Naming Convention</a:t>
            </a:r>
            <a:br>
              <a:rPr lang="en-US" dirty="0" smtClean="0"/>
            </a:br>
            <a:r>
              <a:rPr lang="en-US" dirty="0" smtClean="0"/>
              <a:t>Cryogenic Systems</a:t>
            </a:r>
            <a:endParaRPr lang="en-US" dirty="0"/>
          </a:p>
        </p:txBody>
      </p:sp>
      <p:sp>
        <p:nvSpPr>
          <p:cNvPr id="3" name="Content Placeholder 2"/>
          <p:cNvSpPr>
            <a:spLocks noGrp="1"/>
          </p:cNvSpPr>
          <p:nvPr>
            <p:ph idx="1"/>
          </p:nvPr>
        </p:nvSpPr>
        <p:spPr>
          <a:xfrm>
            <a:off x="457200" y="1600201"/>
            <a:ext cx="8229600" cy="3427488"/>
          </a:xfrm>
        </p:spPr>
        <p:txBody>
          <a:bodyPr>
            <a:normAutofit fontScale="70000" lnSpcReduction="20000"/>
          </a:bodyPr>
          <a:lstStyle/>
          <a:p>
            <a:r>
              <a:rPr lang="en-US" dirty="0" smtClean="0"/>
              <a:t>Super Section: 	Central Services</a:t>
            </a:r>
          </a:p>
          <a:p>
            <a:r>
              <a:rPr lang="en-US" dirty="0" smtClean="0"/>
              <a:t>Section:		</a:t>
            </a:r>
            <a:r>
              <a:rPr lang="en-US" dirty="0" err="1" smtClean="0">
                <a:latin typeface="Consolas"/>
                <a:cs typeface="Consolas"/>
              </a:rPr>
              <a:t>CrS</a:t>
            </a:r>
            <a:endParaRPr lang="en-US" dirty="0" smtClean="0">
              <a:latin typeface="Consolas"/>
              <a:cs typeface="Consolas"/>
            </a:endParaRPr>
          </a:p>
          <a:p>
            <a:r>
              <a:rPr lang="en-US" dirty="0" smtClean="0"/>
              <a:t>Subsections:</a:t>
            </a:r>
          </a:p>
          <a:p>
            <a:pPr lvl="1"/>
            <a:r>
              <a:rPr lang="en-US" dirty="0">
                <a:latin typeface="Consolas"/>
                <a:cs typeface="Consolas"/>
              </a:rPr>
              <a:t>ACCP</a:t>
            </a:r>
            <a:r>
              <a:rPr lang="en-US" dirty="0"/>
              <a:t>		Accelerator </a:t>
            </a:r>
            <a:r>
              <a:rPr lang="en-US" dirty="0" err="1"/>
              <a:t>Cryoplant</a:t>
            </a:r>
            <a:endParaRPr lang="en-US" dirty="0"/>
          </a:p>
          <a:p>
            <a:pPr lvl="1"/>
            <a:r>
              <a:rPr lang="en-US" dirty="0">
                <a:latin typeface="Consolas"/>
                <a:cs typeface="Consolas"/>
              </a:rPr>
              <a:t>CMS</a:t>
            </a:r>
            <a:r>
              <a:rPr lang="en-US" dirty="0"/>
              <a:t>		Cryogenic Moderator System</a:t>
            </a:r>
          </a:p>
          <a:p>
            <a:pPr lvl="1"/>
            <a:r>
              <a:rPr lang="en-US" dirty="0">
                <a:latin typeface="Consolas"/>
                <a:cs typeface="Consolas"/>
              </a:rPr>
              <a:t>LCG</a:t>
            </a:r>
            <a:r>
              <a:rPr lang="en-US" dirty="0"/>
              <a:t>		</a:t>
            </a:r>
            <a:r>
              <a:rPr lang="en-US" dirty="0" err="1"/>
              <a:t>Linac</a:t>
            </a:r>
            <a:r>
              <a:rPr lang="en-US" dirty="0"/>
              <a:t> </a:t>
            </a:r>
            <a:r>
              <a:rPr lang="en-US" dirty="0" err="1"/>
              <a:t>Cryoline</a:t>
            </a:r>
            <a:r>
              <a:rPr lang="en-US" dirty="0"/>
              <a:t> Gallery</a:t>
            </a:r>
          </a:p>
          <a:p>
            <a:pPr lvl="1"/>
            <a:r>
              <a:rPr lang="en-US" dirty="0">
                <a:latin typeface="Consolas"/>
                <a:cs typeface="Consolas"/>
              </a:rPr>
              <a:t>PHS</a:t>
            </a:r>
            <a:r>
              <a:rPr lang="en-US" dirty="0"/>
              <a:t>		Pure Helium Storage</a:t>
            </a:r>
          </a:p>
          <a:p>
            <a:pPr lvl="1"/>
            <a:r>
              <a:rPr lang="en-US" dirty="0">
                <a:latin typeface="Consolas"/>
                <a:cs typeface="Consolas"/>
              </a:rPr>
              <a:t>TICP</a:t>
            </a:r>
            <a:r>
              <a:rPr lang="en-US" dirty="0"/>
              <a:t>		Test and Instruments </a:t>
            </a:r>
            <a:r>
              <a:rPr lang="en-US" dirty="0" err="1"/>
              <a:t>Cryoplant</a:t>
            </a:r>
            <a:endParaRPr lang="en-US" dirty="0"/>
          </a:p>
          <a:p>
            <a:pPr lvl="1"/>
            <a:r>
              <a:rPr lang="en-US" dirty="0">
                <a:latin typeface="Consolas"/>
                <a:cs typeface="Consolas"/>
              </a:rPr>
              <a:t>TMCP</a:t>
            </a:r>
            <a:r>
              <a:rPr lang="en-US" dirty="0"/>
              <a:t>		Target Moderator </a:t>
            </a:r>
            <a:r>
              <a:rPr lang="en-US" dirty="0" err="1" smtClean="0"/>
              <a:t>Cryoplant</a:t>
            </a:r>
            <a:endParaRPr lang="en-US" dirty="0" smtClean="0"/>
          </a:p>
          <a:p>
            <a:r>
              <a:rPr lang="en-US" dirty="0" smtClean="0"/>
              <a:t>Discipline:		</a:t>
            </a:r>
            <a:r>
              <a:rPr lang="en-US" dirty="0" smtClean="0">
                <a:latin typeface="Consolas"/>
                <a:cs typeface="Consolas"/>
              </a:rPr>
              <a:t>CRYO</a:t>
            </a:r>
          </a:p>
          <a:p>
            <a:r>
              <a:rPr lang="en-US" dirty="0" smtClean="0"/>
              <a:t>Device types:		</a:t>
            </a:r>
            <a:r>
              <a:rPr lang="en-US" dirty="0" smtClean="0">
                <a:solidFill>
                  <a:srgbClr val="000000"/>
                </a:solidFill>
              </a:rPr>
              <a:t>Listed </a:t>
            </a:r>
            <a:r>
              <a:rPr lang="en-US" dirty="0" smtClean="0">
                <a:solidFill>
                  <a:srgbClr val="000000"/>
                </a:solidFill>
              </a:rPr>
              <a:t>in the reference document: </a:t>
            </a:r>
            <a:r>
              <a:rPr lang="en-US" dirty="0">
                <a:solidFill>
                  <a:srgbClr val="000000"/>
                </a:solidFill>
                <a:hlinkClick r:id="rId3"/>
              </a:rPr>
              <a:t>ESS-0061612 </a:t>
            </a:r>
            <a:endParaRPr lang="en-US" dirty="0" smtClean="0"/>
          </a:p>
          <a:p>
            <a:r>
              <a:rPr lang="en-US" dirty="0" smtClean="0"/>
              <a:t>Instance indexes:	</a:t>
            </a:r>
            <a:r>
              <a:rPr lang="en-US" dirty="0" smtClean="0">
                <a:latin typeface="Consolas"/>
                <a:cs typeface="Consolas"/>
              </a:rPr>
              <a:t>XXXXX</a:t>
            </a:r>
            <a:r>
              <a:rPr lang="en-US" dirty="0" smtClean="0"/>
              <a:t>(</a:t>
            </a:r>
            <a:r>
              <a:rPr lang="en-US" dirty="0" smtClean="0">
                <a:latin typeface="Consolas"/>
                <a:cs typeface="Consolas"/>
              </a:rPr>
              <a:t>X</a:t>
            </a:r>
            <a:r>
              <a:rPr lang="en-US" dirty="0" smtClean="0"/>
              <a:t>)</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11</a:t>
            </a:fld>
            <a:endParaRPr lang="sv-SE" dirty="0"/>
          </a:p>
        </p:txBody>
      </p:sp>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211850" y="4924022"/>
            <a:ext cx="5605812" cy="1308755"/>
          </a:xfrm>
          <a:prstGeom prst="rect">
            <a:avLst/>
          </a:prstGeom>
        </p:spPr>
      </p:pic>
      <p:pic>
        <p:nvPicPr>
          <p:cNvPr id="9" name="Picture 8"/>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6249166" y="1604308"/>
            <a:ext cx="2709263" cy="1922702"/>
          </a:xfrm>
          <a:prstGeom prst="rect">
            <a:avLst/>
          </a:prstGeom>
          <a:noFill/>
          <a:ln>
            <a:noFill/>
          </a:ln>
        </p:spPr>
      </p:pic>
    </p:spTree>
    <p:extLst>
      <p:ext uri="{BB962C8B-B14F-4D97-AF65-F5344CB8AC3E}">
        <p14:creationId xmlns:p14="http://schemas.microsoft.com/office/powerpoint/2010/main" val="2099060740"/>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ESS </a:t>
            </a:r>
            <a:r>
              <a:rPr lang="en-US" dirty="0" smtClean="0"/>
              <a:t>Naming Convention</a:t>
            </a:r>
            <a:br>
              <a:rPr lang="en-US" dirty="0" smtClean="0"/>
            </a:br>
            <a:r>
              <a:rPr lang="en-US" dirty="0" smtClean="0"/>
              <a:t>Cooling Water Systems</a:t>
            </a:r>
            <a:endParaRPr lang="en-US" dirty="0"/>
          </a:p>
        </p:txBody>
      </p:sp>
      <p:sp>
        <p:nvSpPr>
          <p:cNvPr id="3" name="Content Placeholder 2"/>
          <p:cNvSpPr>
            <a:spLocks noGrp="1"/>
          </p:cNvSpPr>
          <p:nvPr>
            <p:ph idx="1"/>
          </p:nvPr>
        </p:nvSpPr>
        <p:spPr/>
        <p:txBody>
          <a:bodyPr>
            <a:normAutofit fontScale="47500" lnSpcReduction="20000"/>
          </a:bodyPr>
          <a:lstStyle/>
          <a:p>
            <a:r>
              <a:rPr lang="en-US" dirty="0" smtClean="0"/>
              <a:t>Accelerator Cooling Systems Area Structure</a:t>
            </a:r>
          </a:p>
          <a:p>
            <a:pPr lvl="1"/>
            <a:r>
              <a:rPr lang="en-US" dirty="0" smtClean="0"/>
              <a:t>As the rest of the Accelerator Systems</a:t>
            </a:r>
            <a:endParaRPr lang="en-US" dirty="0"/>
          </a:p>
          <a:p>
            <a:r>
              <a:rPr lang="en-US" dirty="0" smtClean="0"/>
              <a:t>Cooling Water Skids/Systems Area Structure</a:t>
            </a:r>
          </a:p>
          <a:p>
            <a:pPr lvl="1"/>
            <a:r>
              <a:rPr lang="en-US" dirty="0" smtClean="0"/>
              <a:t>Super Section:		Central Services</a:t>
            </a:r>
          </a:p>
          <a:p>
            <a:pPr lvl="1"/>
            <a:r>
              <a:rPr lang="en-US" dirty="0" smtClean="0"/>
              <a:t>Sections:		</a:t>
            </a:r>
            <a:r>
              <a:rPr lang="en-US" dirty="0" smtClean="0">
                <a:latin typeface="Consolas"/>
                <a:cs typeface="Consolas"/>
              </a:rPr>
              <a:t>CWH</a:t>
            </a:r>
            <a:r>
              <a:rPr lang="en-US" dirty="0" smtClean="0"/>
              <a:t>, </a:t>
            </a:r>
            <a:r>
              <a:rPr lang="en-US" dirty="0" smtClean="0">
                <a:latin typeface="Consolas"/>
                <a:cs typeface="Consolas"/>
              </a:rPr>
              <a:t>CWM</a:t>
            </a:r>
            <a:r>
              <a:rPr lang="en-US" dirty="0" smtClean="0"/>
              <a:t>, or </a:t>
            </a:r>
            <a:r>
              <a:rPr lang="en-US" dirty="0" smtClean="0">
                <a:latin typeface="Consolas"/>
                <a:cs typeface="Consolas"/>
              </a:rPr>
              <a:t>CWL</a:t>
            </a:r>
          </a:p>
          <a:p>
            <a:pPr lvl="1"/>
            <a:r>
              <a:rPr lang="en-US" dirty="0" smtClean="0"/>
              <a:t>Subsections:		</a:t>
            </a:r>
            <a:r>
              <a:rPr lang="en-US" dirty="0" smtClean="0">
                <a:latin typeface="Consolas"/>
                <a:cs typeface="Consolas"/>
              </a:rPr>
              <a:t>CWS01</a:t>
            </a:r>
            <a:r>
              <a:rPr lang="en-US" dirty="0" smtClean="0"/>
              <a:t>, </a:t>
            </a:r>
            <a:r>
              <a:rPr lang="en-US" dirty="0" smtClean="0">
                <a:latin typeface="Consolas"/>
                <a:cs typeface="Consolas"/>
              </a:rPr>
              <a:t>CWS02</a:t>
            </a:r>
            <a:r>
              <a:rPr lang="is-IS" dirty="0" smtClean="0"/>
              <a:t>…</a:t>
            </a:r>
          </a:p>
          <a:p>
            <a:endParaRPr lang="is-IS" dirty="0" smtClean="0"/>
          </a:p>
          <a:p>
            <a:r>
              <a:rPr lang="is-IS" dirty="0" smtClean="0"/>
              <a:t>Device Structure</a:t>
            </a:r>
          </a:p>
          <a:p>
            <a:pPr lvl="1"/>
            <a:r>
              <a:rPr lang="is-IS" dirty="0" smtClean="0"/>
              <a:t>Discipline:		</a:t>
            </a:r>
            <a:r>
              <a:rPr lang="is-IS" dirty="0" smtClean="0">
                <a:latin typeface="Consolas"/>
                <a:cs typeface="Consolas"/>
              </a:rPr>
              <a:t>WTRC</a:t>
            </a:r>
          </a:p>
          <a:p>
            <a:pPr lvl="1"/>
            <a:r>
              <a:rPr lang="is-IS" dirty="0" smtClean="0"/>
              <a:t>Device Types: 		As defined in </a:t>
            </a:r>
            <a:r>
              <a:rPr lang="en-US" dirty="0" smtClean="0">
                <a:hlinkClick r:id="rId3"/>
              </a:rPr>
              <a:t>ESS</a:t>
            </a:r>
            <a:r>
              <a:rPr lang="en-US" dirty="0">
                <a:hlinkClick r:id="rId3"/>
              </a:rPr>
              <a:t>-0033888</a:t>
            </a:r>
            <a:r>
              <a:rPr lang="en-US" dirty="0" smtClean="0"/>
              <a:t>,</a:t>
            </a:r>
          </a:p>
          <a:p>
            <a:pPr marL="457200" lvl="1" indent="0">
              <a:buNone/>
            </a:pPr>
            <a:r>
              <a:rPr lang="en-US" dirty="0"/>
              <a:t>	</a:t>
            </a:r>
            <a:r>
              <a:rPr lang="en-US" dirty="0" smtClean="0"/>
              <a:t>		Graphical </a:t>
            </a:r>
            <a:r>
              <a:rPr lang="en-US" dirty="0"/>
              <a:t>symbols and letter codes for </a:t>
            </a:r>
            <a:r>
              <a:rPr lang="en-US" dirty="0" smtClean="0"/>
              <a:t>process </a:t>
            </a:r>
            <a:r>
              <a:rPr lang="en-US" dirty="0"/>
              <a:t>plants according to ISO 10628 and ISO </a:t>
            </a:r>
            <a:r>
              <a:rPr lang="en-US" dirty="0" smtClean="0"/>
              <a:t>14617</a:t>
            </a:r>
            <a:endParaRPr lang="is-IS" dirty="0" smtClean="0"/>
          </a:p>
          <a:p>
            <a:pPr lvl="1"/>
            <a:r>
              <a:rPr lang="is-IS" dirty="0" smtClean="0"/>
              <a:t>Instance Indexes:		</a:t>
            </a:r>
            <a:r>
              <a:rPr lang="is-IS" dirty="0" smtClean="0">
                <a:latin typeface="Consolas"/>
                <a:cs typeface="Consolas"/>
              </a:rPr>
              <a:t>XXXYYY</a:t>
            </a:r>
          </a:p>
          <a:p>
            <a:pPr marL="514350" lvl="1" indent="0">
              <a:buNone/>
            </a:pPr>
            <a:r>
              <a:rPr lang="is-IS" dirty="0" smtClean="0"/>
              <a:t>			</a:t>
            </a:r>
            <a:r>
              <a:rPr lang="is-IS" dirty="0" smtClean="0">
                <a:latin typeface="Consolas"/>
                <a:cs typeface="Consolas"/>
              </a:rPr>
              <a:t>XXX</a:t>
            </a:r>
            <a:r>
              <a:rPr lang="is-IS" dirty="0" smtClean="0"/>
              <a:t>	</a:t>
            </a:r>
            <a:r>
              <a:rPr lang="en-US" dirty="0" smtClean="0"/>
              <a:t>cavity</a:t>
            </a:r>
            <a:r>
              <a:rPr lang="en-US" dirty="0"/>
              <a:t>/BMD/klystron serial </a:t>
            </a:r>
            <a:r>
              <a:rPr lang="en-US" dirty="0" smtClean="0"/>
              <a:t>name</a:t>
            </a:r>
          </a:p>
          <a:p>
            <a:pPr marL="514350" lvl="1" indent="0">
              <a:buNone/>
            </a:pPr>
            <a:r>
              <a:rPr lang="en-US" dirty="0" smtClean="0"/>
              <a:t>			</a:t>
            </a:r>
            <a:r>
              <a:rPr lang="en-US" dirty="0" smtClean="0">
                <a:latin typeface="Consolas"/>
                <a:cs typeface="Consolas"/>
              </a:rPr>
              <a:t>YYY</a:t>
            </a:r>
            <a:r>
              <a:rPr lang="en-US" dirty="0" smtClean="0"/>
              <a:t>	</a:t>
            </a:r>
            <a:r>
              <a:rPr lang="en-US" dirty="0" smtClean="0">
                <a:latin typeface="Consolas"/>
                <a:cs typeface="Consolas"/>
              </a:rPr>
              <a:t>100</a:t>
            </a:r>
            <a:r>
              <a:rPr lang="en-US" dirty="0" smtClean="0"/>
              <a:t> CWH</a:t>
            </a:r>
            <a:endParaRPr lang="en-US" dirty="0"/>
          </a:p>
          <a:p>
            <a:pPr marL="514350" lvl="1" indent="0">
              <a:buNone/>
            </a:pPr>
            <a:r>
              <a:rPr lang="en-US" dirty="0" smtClean="0"/>
              <a:t>				</a:t>
            </a:r>
            <a:r>
              <a:rPr lang="en-US" dirty="0" smtClean="0">
                <a:latin typeface="Consolas"/>
                <a:cs typeface="Consolas"/>
              </a:rPr>
              <a:t>200</a:t>
            </a:r>
            <a:r>
              <a:rPr lang="en-US" dirty="0" smtClean="0"/>
              <a:t> </a:t>
            </a:r>
            <a:r>
              <a:rPr lang="en-US" dirty="0"/>
              <a:t>CWM </a:t>
            </a:r>
            <a:r>
              <a:rPr lang="en-US" dirty="0" smtClean="0"/>
              <a:t>klystrons</a:t>
            </a:r>
            <a:endParaRPr lang="en-US" dirty="0"/>
          </a:p>
          <a:p>
            <a:pPr marL="514350" lvl="1" indent="0">
              <a:buNone/>
            </a:pPr>
            <a:r>
              <a:rPr lang="en-US" dirty="0" smtClean="0"/>
              <a:t>				</a:t>
            </a:r>
            <a:r>
              <a:rPr lang="en-US" dirty="0" smtClean="0">
                <a:latin typeface="Consolas"/>
                <a:cs typeface="Consolas"/>
              </a:rPr>
              <a:t>300</a:t>
            </a:r>
            <a:r>
              <a:rPr lang="en-US" dirty="0" smtClean="0"/>
              <a:t> circulators</a:t>
            </a:r>
            <a:endParaRPr lang="en-US" dirty="0"/>
          </a:p>
          <a:p>
            <a:pPr marL="514350" lvl="1" indent="0">
              <a:buNone/>
            </a:pPr>
            <a:r>
              <a:rPr lang="en-US" dirty="0" smtClean="0"/>
              <a:t>				</a:t>
            </a:r>
            <a:r>
              <a:rPr lang="en-US" dirty="0" smtClean="0">
                <a:latin typeface="Consolas"/>
                <a:cs typeface="Consolas"/>
              </a:rPr>
              <a:t>400</a:t>
            </a:r>
            <a:r>
              <a:rPr lang="en-US" dirty="0" smtClean="0"/>
              <a:t> modulators</a:t>
            </a:r>
          </a:p>
          <a:p>
            <a:pPr marL="514350" lvl="1" indent="0">
              <a:buNone/>
            </a:pPr>
            <a:r>
              <a:rPr lang="en-US" dirty="0"/>
              <a:t>	</a:t>
            </a:r>
            <a:r>
              <a:rPr lang="en-US" dirty="0" smtClean="0"/>
              <a:t>			</a:t>
            </a:r>
            <a:r>
              <a:rPr lang="en-US" dirty="0" smtClean="0">
                <a:latin typeface="Consolas"/>
                <a:cs typeface="Consolas"/>
              </a:rPr>
              <a:t>500</a:t>
            </a:r>
            <a:r>
              <a:rPr lang="en-US" dirty="0" smtClean="0"/>
              <a:t> CWL</a:t>
            </a:r>
            <a:endParaRPr lang="en-US" dirty="0"/>
          </a:p>
          <a:p>
            <a:pPr marL="514350" lvl="1" indent="0">
              <a:buNone/>
            </a:pPr>
            <a:r>
              <a:rPr lang="en-US" dirty="0" smtClean="0"/>
              <a:t>				</a:t>
            </a:r>
            <a:r>
              <a:rPr lang="en-US" dirty="0" smtClean="0">
                <a:latin typeface="Consolas"/>
                <a:cs typeface="Consolas"/>
              </a:rPr>
              <a:t>110</a:t>
            </a:r>
            <a:r>
              <a:rPr lang="en-US" dirty="0" smtClean="0"/>
              <a:t> </a:t>
            </a:r>
            <a:r>
              <a:rPr lang="en-US" dirty="0"/>
              <a:t>second inlet </a:t>
            </a:r>
            <a:r>
              <a:rPr lang="en-US" dirty="0" smtClean="0"/>
              <a:t>valve</a:t>
            </a:r>
          </a:p>
          <a:p>
            <a:pPr marL="514350" lvl="1" indent="0">
              <a:buNone/>
            </a:pPr>
            <a:r>
              <a:rPr lang="en-US" dirty="0"/>
              <a:t>	</a:t>
            </a:r>
            <a:r>
              <a:rPr lang="en-US" dirty="0" smtClean="0"/>
              <a:t>			</a:t>
            </a:r>
            <a:r>
              <a:rPr lang="en-US" dirty="0" smtClean="0">
                <a:latin typeface="Consolas"/>
                <a:cs typeface="Consolas"/>
              </a:rPr>
              <a:t>900</a:t>
            </a:r>
            <a:r>
              <a:rPr lang="en-US" dirty="0" smtClean="0"/>
              <a:t> </a:t>
            </a:r>
            <a:r>
              <a:rPr lang="en-US" dirty="0"/>
              <a:t>is </a:t>
            </a:r>
            <a:r>
              <a:rPr lang="en-US" dirty="0" smtClean="0"/>
              <a:t>reserved for </a:t>
            </a:r>
            <a:r>
              <a:rPr lang="en-US" dirty="0"/>
              <a:t>tunnel </a:t>
            </a:r>
            <a:r>
              <a:rPr lang="en-US" dirty="0" smtClean="0"/>
              <a:t>items to differentiate </a:t>
            </a:r>
            <a:r>
              <a:rPr lang="en-US" dirty="0"/>
              <a:t>e.g. </a:t>
            </a:r>
            <a:r>
              <a:rPr lang="en-US" dirty="0" smtClean="0"/>
              <a:t>klystrons/</a:t>
            </a:r>
            <a:r>
              <a:rPr lang="en-US" dirty="0" err="1" smtClean="0"/>
              <a:t>cryomodules</a:t>
            </a:r>
            <a:endParaRPr lang="en-US" dirty="0"/>
          </a:p>
          <a:p>
            <a:pPr marL="114300" indent="0">
              <a:buNone/>
            </a:pPr>
            <a:endParaRPr lang="is-IS" dirty="0" smtClean="0"/>
          </a:p>
          <a:p>
            <a:pPr marL="114300" indent="0">
              <a:buNone/>
            </a:pPr>
            <a:endParaRPr lang="is-IS" dirty="0" smtClean="0"/>
          </a:p>
          <a:p>
            <a:r>
              <a:rPr lang="en-US" dirty="0"/>
              <a:t>Reference </a:t>
            </a:r>
            <a:r>
              <a:rPr lang="en-US" dirty="0" smtClean="0"/>
              <a:t>Document </a:t>
            </a:r>
            <a:r>
              <a:rPr lang="en-US" dirty="0" smtClean="0">
                <a:hlinkClick r:id="rId4"/>
              </a:rPr>
              <a:t>ESS</a:t>
            </a:r>
            <a:r>
              <a:rPr lang="en-US" dirty="0">
                <a:hlinkClick r:id="rId4"/>
              </a:rPr>
              <a:t>-0047684</a:t>
            </a:r>
            <a:r>
              <a:rPr lang="en-US" dirty="0"/>
              <a:t> (Work-in-</a:t>
            </a:r>
            <a:r>
              <a:rPr lang="en-US" dirty="0" smtClean="0"/>
              <a:t>progress)</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12</a:t>
            </a:fld>
            <a:endParaRPr lang="sv-SE" dirty="0"/>
          </a:p>
        </p:txBody>
      </p:sp>
    </p:spTree>
    <p:extLst>
      <p:ext uri="{BB962C8B-B14F-4D97-AF65-F5344CB8AC3E}">
        <p14:creationId xmlns:p14="http://schemas.microsoft.com/office/powerpoint/2010/main" val="386312852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p:cNvSpPr/>
          <p:nvPr/>
        </p:nvSpPr>
        <p:spPr>
          <a:xfrm>
            <a:off x="4079898" y="2284069"/>
            <a:ext cx="4916680" cy="1661786"/>
          </a:xfrm>
          <a:prstGeom prst="rect">
            <a:avLst/>
          </a:prstGeom>
          <a:noFill/>
          <a:ln>
            <a:solidFill>
              <a:schemeClr val="accent2"/>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Rectangle 9"/>
          <p:cNvSpPr/>
          <p:nvPr/>
        </p:nvSpPr>
        <p:spPr>
          <a:xfrm>
            <a:off x="362887" y="2282850"/>
            <a:ext cx="3477669" cy="4354046"/>
          </a:xfrm>
          <a:prstGeom prst="rect">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Cable Naming</a:t>
            </a:r>
            <a:endParaRPr lang="en-US" dirty="0"/>
          </a:p>
        </p:txBody>
      </p:sp>
      <p:sp>
        <p:nvSpPr>
          <p:cNvPr id="3" name="Content Placeholder 2"/>
          <p:cNvSpPr>
            <a:spLocks noGrp="1"/>
          </p:cNvSpPr>
          <p:nvPr>
            <p:ph idx="1"/>
          </p:nvPr>
        </p:nvSpPr>
        <p:spPr>
          <a:xfrm>
            <a:off x="467145" y="1600201"/>
            <a:ext cx="5956511" cy="721082"/>
          </a:xfrm>
        </p:spPr>
        <p:txBody>
          <a:bodyPr/>
          <a:lstStyle/>
          <a:p>
            <a:pPr marL="0" indent="0">
              <a:buNone/>
            </a:pPr>
            <a:r>
              <a:rPr lang="en-US" dirty="0" smtClean="0">
                <a:latin typeface="Consolas"/>
                <a:cs typeface="Consolas"/>
              </a:rPr>
              <a:t>ABCXXXXXX</a:t>
            </a:r>
            <a:endParaRPr lang="en-US" dirty="0">
              <a:latin typeface="Consolas"/>
              <a:cs typeface="Consolas"/>
            </a:endParaRPr>
          </a:p>
        </p:txBody>
      </p:sp>
      <p:sp>
        <p:nvSpPr>
          <p:cNvPr id="4" name="Slide Number Placeholder 3"/>
          <p:cNvSpPr>
            <a:spLocks noGrp="1"/>
          </p:cNvSpPr>
          <p:nvPr>
            <p:ph type="sldNum" sz="quarter" idx="12"/>
          </p:nvPr>
        </p:nvSpPr>
        <p:spPr/>
        <p:txBody>
          <a:bodyPr/>
          <a:lstStyle/>
          <a:p>
            <a:fld id="{551115BC-487E-4422-894C-CB7CD3E79223}" type="slidenum">
              <a:rPr lang="sv-SE" smtClean="0"/>
              <a:t>13</a:t>
            </a:fld>
            <a:endParaRPr lang="sv-SE" dirty="0"/>
          </a:p>
        </p:txBody>
      </p:sp>
      <p:sp>
        <p:nvSpPr>
          <p:cNvPr id="5" name="Content Placeholder 2"/>
          <p:cNvSpPr txBox="1">
            <a:spLocks/>
          </p:cNvSpPr>
          <p:nvPr/>
        </p:nvSpPr>
        <p:spPr>
          <a:xfrm>
            <a:off x="408751" y="2306684"/>
            <a:ext cx="3576580" cy="2073094"/>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000" b="1" dirty="0" smtClean="0"/>
              <a:t>A: [1..9] System</a:t>
            </a:r>
          </a:p>
          <a:p>
            <a:pPr marL="457200" lvl="1" indent="0">
              <a:buNone/>
            </a:pPr>
            <a:r>
              <a:rPr lang="en-US" sz="1000" dirty="0" smtClean="0"/>
              <a:t>1	Safety &amp; Environmental</a:t>
            </a:r>
          </a:p>
          <a:p>
            <a:pPr marL="457200" lvl="1" indent="0">
              <a:buNone/>
            </a:pPr>
            <a:r>
              <a:rPr lang="en-US" sz="1000" dirty="0" smtClean="0"/>
              <a:t>2	Front End</a:t>
            </a:r>
          </a:p>
          <a:p>
            <a:pPr marL="457200" lvl="1" indent="0">
              <a:buNone/>
            </a:pPr>
            <a:r>
              <a:rPr lang="en-US" sz="1000" dirty="0" smtClean="0"/>
              <a:t>3	Super Conducting </a:t>
            </a:r>
            <a:r>
              <a:rPr lang="en-US" sz="1000" dirty="0" err="1" smtClean="0"/>
              <a:t>Linac</a:t>
            </a:r>
            <a:endParaRPr lang="en-US" sz="1000" dirty="0" smtClean="0"/>
          </a:p>
          <a:p>
            <a:pPr marL="457200" lvl="1" indent="0">
              <a:buNone/>
            </a:pPr>
            <a:r>
              <a:rPr lang="en-US" sz="1000" dirty="0" smtClean="0"/>
              <a:t>4	HEBT-A2T, DMPL</a:t>
            </a:r>
          </a:p>
          <a:p>
            <a:pPr marL="457200" lvl="1" indent="0">
              <a:buNone/>
            </a:pPr>
            <a:r>
              <a:rPr lang="en-US" sz="1000" dirty="0" smtClean="0"/>
              <a:t>5	Target Systems</a:t>
            </a:r>
          </a:p>
          <a:p>
            <a:pPr marL="457200" lvl="1" indent="0">
              <a:buNone/>
            </a:pPr>
            <a:r>
              <a:rPr lang="en-US" sz="1000" dirty="0" smtClean="0"/>
              <a:t>6	NSS Instruments</a:t>
            </a:r>
          </a:p>
          <a:p>
            <a:pPr marL="457200" lvl="1" indent="0">
              <a:buNone/>
            </a:pPr>
            <a:r>
              <a:rPr lang="en-US" sz="1000" dirty="0" smtClean="0"/>
              <a:t>7	Site Infrastructure (Conventional Facilities)</a:t>
            </a:r>
          </a:p>
          <a:p>
            <a:pPr marL="457200" lvl="1" indent="0">
              <a:buNone/>
            </a:pPr>
            <a:r>
              <a:rPr lang="en-US" sz="1000" dirty="0" smtClean="0"/>
              <a:t>8	ICS</a:t>
            </a:r>
          </a:p>
          <a:p>
            <a:pPr marL="457200" lvl="1" indent="0">
              <a:buNone/>
            </a:pPr>
            <a:r>
              <a:rPr lang="en-US" sz="1000" dirty="0" smtClean="0"/>
              <a:t>9	Cryogenics</a:t>
            </a:r>
          </a:p>
        </p:txBody>
      </p:sp>
      <p:sp>
        <p:nvSpPr>
          <p:cNvPr id="6" name="Content Placeholder 2"/>
          <p:cNvSpPr txBox="1">
            <a:spLocks/>
          </p:cNvSpPr>
          <p:nvPr/>
        </p:nvSpPr>
        <p:spPr>
          <a:xfrm>
            <a:off x="458963" y="4517577"/>
            <a:ext cx="3284615" cy="221267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000" b="1" dirty="0" smtClean="0"/>
              <a:t>B:  [0..9] Sub System (Example for SC </a:t>
            </a:r>
            <a:r>
              <a:rPr lang="en-US" sz="1000" b="1" dirty="0" err="1" smtClean="0"/>
              <a:t>Linac</a:t>
            </a:r>
            <a:r>
              <a:rPr lang="en-US" sz="1000" b="1" dirty="0" smtClean="0"/>
              <a:t>)</a:t>
            </a:r>
          </a:p>
          <a:p>
            <a:pPr marL="400050" lvl="1" indent="0">
              <a:buNone/>
            </a:pPr>
            <a:r>
              <a:rPr lang="en-US" sz="1000" dirty="0" smtClean="0"/>
              <a:t>0</a:t>
            </a:r>
            <a:r>
              <a:rPr lang="en-US" sz="1000" dirty="0"/>
              <a:t>	</a:t>
            </a:r>
            <a:r>
              <a:rPr lang="en-US" sz="1000" dirty="0" smtClean="0"/>
              <a:t>Magnets</a:t>
            </a:r>
          </a:p>
          <a:p>
            <a:pPr marL="400050" lvl="1" indent="0">
              <a:buNone/>
            </a:pPr>
            <a:r>
              <a:rPr lang="en-US" sz="1000" dirty="0" smtClean="0"/>
              <a:t>1	</a:t>
            </a:r>
          </a:p>
          <a:p>
            <a:pPr marL="400050" lvl="1" indent="0">
              <a:buNone/>
            </a:pPr>
            <a:r>
              <a:rPr lang="en-US" sz="1000" dirty="0" smtClean="0"/>
              <a:t>2</a:t>
            </a:r>
            <a:r>
              <a:rPr lang="en-US" sz="1000" dirty="0"/>
              <a:t>	Diagnostics</a:t>
            </a:r>
          </a:p>
          <a:p>
            <a:pPr marL="400050" lvl="1" indent="0">
              <a:buNone/>
            </a:pPr>
            <a:r>
              <a:rPr lang="en-US" sz="1000" dirty="0"/>
              <a:t>3	Vacuum</a:t>
            </a:r>
          </a:p>
          <a:p>
            <a:pPr marL="400050" lvl="1" indent="0">
              <a:buNone/>
            </a:pPr>
            <a:r>
              <a:rPr lang="en-US" sz="1000" dirty="0"/>
              <a:t>4	Cooling</a:t>
            </a:r>
          </a:p>
          <a:p>
            <a:pPr marL="400050" lvl="1" indent="0">
              <a:buNone/>
            </a:pPr>
            <a:r>
              <a:rPr lang="en-US" sz="1000" dirty="0"/>
              <a:t>5	RF</a:t>
            </a:r>
          </a:p>
          <a:p>
            <a:pPr marL="400050" lvl="1" indent="0">
              <a:buNone/>
            </a:pPr>
            <a:r>
              <a:rPr lang="en-US" sz="1000" dirty="0"/>
              <a:t>6	</a:t>
            </a:r>
            <a:r>
              <a:rPr lang="en-US" sz="1000" dirty="0" smtClean="0"/>
              <a:t>Cryogenics</a:t>
            </a:r>
            <a:endParaRPr lang="en-US" sz="1000" dirty="0"/>
          </a:p>
          <a:p>
            <a:pPr marL="400050" lvl="1" indent="0">
              <a:buNone/>
            </a:pPr>
            <a:r>
              <a:rPr lang="en-US" sz="1000" dirty="0"/>
              <a:t>7	PS</a:t>
            </a:r>
          </a:p>
          <a:p>
            <a:pPr marL="400050" lvl="1" indent="0">
              <a:buNone/>
            </a:pPr>
            <a:r>
              <a:rPr lang="en-US" sz="1000" dirty="0"/>
              <a:t>8	CNPW</a:t>
            </a:r>
          </a:p>
          <a:p>
            <a:pPr marL="400050" lvl="1" indent="0">
              <a:buNone/>
            </a:pPr>
            <a:r>
              <a:rPr lang="en-US" sz="1000" dirty="0"/>
              <a:t>9	</a:t>
            </a:r>
            <a:endParaRPr lang="en-US" sz="1000" dirty="0" smtClean="0"/>
          </a:p>
        </p:txBody>
      </p:sp>
      <p:sp>
        <p:nvSpPr>
          <p:cNvPr id="7" name="Content Placeholder 2"/>
          <p:cNvSpPr txBox="1">
            <a:spLocks/>
          </p:cNvSpPr>
          <p:nvPr/>
        </p:nvSpPr>
        <p:spPr>
          <a:xfrm>
            <a:off x="4136788" y="2306683"/>
            <a:ext cx="5819242" cy="2067570"/>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000" b="1" dirty="0" smtClean="0"/>
              <a:t>C: [A..Z] Cable Class</a:t>
            </a:r>
          </a:p>
          <a:p>
            <a:pPr marL="457200" lvl="1" indent="0">
              <a:buNone/>
            </a:pPr>
            <a:r>
              <a:rPr lang="en-US" sz="1000" dirty="0" smtClean="0"/>
              <a:t>A	Very Low Level Signal (less than 10V)</a:t>
            </a:r>
          </a:p>
          <a:p>
            <a:pPr marL="457200" lvl="1" indent="0">
              <a:buNone/>
            </a:pPr>
            <a:r>
              <a:rPr lang="en-US" sz="1000" dirty="0" smtClean="0"/>
              <a:t>B	Signal and Instrumentation</a:t>
            </a:r>
          </a:p>
          <a:p>
            <a:pPr marL="457200" lvl="1" indent="0">
              <a:buNone/>
            </a:pPr>
            <a:r>
              <a:rPr lang="en-US" sz="1000" dirty="0" smtClean="0"/>
              <a:t>C	Control signals (&lt; 200V, AC or DC)</a:t>
            </a:r>
          </a:p>
          <a:p>
            <a:pPr marL="457200" lvl="1" indent="0">
              <a:buNone/>
            </a:pPr>
            <a:r>
              <a:rPr lang="en-US" sz="1000" dirty="0" smtClean="0"/>
              <a:t>D	Low Power AC (1kV or less, 32A or less per phase)</a:t>
            </a:r>
          </a:p>
          <a:p>
            <a:pPr marL="457200" lvl="1" indent="0">
              <a:buNone/>
            </a:pPr>
            <a:r>
              <a:rPr lang="en-US" sz="1000" dirty="0" smtClean="0"/>
              <a:t>E	DC power cables (&lt; 1kV )</a:t>
            </a:r>
          </a:p>
          <a:p>
            <a:pPr marL="457200" lvl="1" indent="0">
              <a:buNone/>
            </a:pPr>
            <a:r>
              <a:rPr lang="en-US" sz="1000" dirty="0" smtClean="0"/>
              <a:t>F	High Power AC cables (more than 1 kV or less, more than 32A per phase)</a:t>
            </a:r>
          </a:p>
          <a:p>
            <a:pPr marL="457200" lvl="1" indent="0">
              <a:buNone/>
            </a:pPr>
            <a:r>
              <a:rPr lang="en-US" sz="1000" dirty="0" smtClean="0"/>
              <a:t>G	Medium AC Voltage cables (1 kV-50kV)</a:t>
            </a:r>
          </a:p>
        </p:txBody>
      </p:sp>
      <p:sp>
        <p:nvSpPr>
          <p:cNvPr id="8" name="Content Placeholder 2"/>
          <p:cNvSpPr txBox="1">
            <a:spLocks/>
          </p:cNvSpPr>
          <p:nvPr/>
        </p:nvSpPr>
        <p:spPr>
          <a:xfrm>
            <a:off x="4136788" y="4511170"/>
            <a:ext cx="5819242" cy="854048"/>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None/>
            </a:pPr>
            <a:r>
              <a:rPr lang="en-US" sz="1000" b="1" dirty="0" smtClean="0"/>
              <a:t>XXXXXX</a:t>
            </a:r>
            <a:r>
              <a:rPr lang="en-US" sz="1000" dirty="0" smtClean="0"/>
              <a:t>: 6 digits for sequential numbering (automatically attributed by Cable DB)</a:t>
            </a:r>
            <a:endParaRPr lang="en-US" sz="1000" dirty="0"/>
          </a:p>
        </p:txBody>
      </p:sp>
      <p:sp>
        <p:nvSpPr>
          <p:cNvPr id="11" name="Line Callout 1 10"/>
          <p:cNvSpPr/>
          <p:nvPr/>
        </p:nvSpPr>
        <p:spPr>
          <a:xfrm>
            <a:off x="535924" y="1711759"/>
            <a:ext cx="406003" cy="354046"/>
          </a:xfrm>
          <a:prstGeom prst="borderCallout1">
            <a:avLst>
              <a:gd name="adj1" fmla="val 100401"/>
              <a:gd name="adj2" fmla="val 50318"/>
              <a:gd name="adj3" fmla="val 162041"/>
              <a:gd name="adj4" fmla="val 2963"/>
            </a:avLst>
          </a:prstGeom>
          <a:noFill/>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4" name="Line Callout 3 13"/>
          <p:cNvSpPr/>
          <p:nvPr/>
        </p:nvSpPr>
        <p:spPr>
          <a:xfrm>
            <a:off x="1143468" y="1714504"/>
            <a:ext cx="1196372" cy="354427"/>
          </a:xfrm>
          <a:prstGeom prst="borderCallout3">
            <a:avLst>
              <a:gd name="adj1" fmla="val 51062"/>
              <a:gd name="adj2" fmla="val 100449"/>
              <a:gd name="adj3" fmla="val 116190"/>
              <a:gd name="adj4" fmla="val 235300"/>
              <a:gd name="adj5" fmla="val 678528"/>
              <a:gd name="adj6" fmla="val 235625"/>
              <a:gd name="adj7" fmla="val 769092"/>
              <a:gd name="adj8" fmla="val 256141"/>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5" name="Rectangle 14"/>
          <p:cNvSpPr/>
          <p:nvPr/>
        </p:nvSpPr>
        <p:spPr>
          <a:xfrm>
            <a:off x="4081095" y="4447191"/>
            <a:ext cx="4916680" cy="435992"/>
          </a:xfrm>
          <a:prstGeom prst="rect">
            <a:avLst/>
          </a:prstGeom>
          <a:noFill/>
          <a:ln>
            <a:solidFill>
              <a:schemeClr val="accent3"/>
            </a:solid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3" name="Line Callout 3 12"/>
          <p:cNvSpPr/>
          <p:nvPr/>
        </p:nvSpPr>
        <p:spPr>
          <a:xfrm>
            <a:off x="945125" y="1713064"/>
            <a:ext cx="196901" cy="354427"/>
          </a:xfrm>
          <a:prstGeom prst="borderCallout3">
            <a:avLst>
              <a:gd name="adj1" fmla="val -1070"/>
              <a:gd name="adj2" fmla="val 52709"/>
              <a:gd name="adj3" fmla="val -37877"/>
              <a:gd name="adj4" fmla="val 219361"/>
              <a:gd name="adj5" fmla="val -39467"/>
              <a:gd name="adj6" fmla="val 1499405"/>
              <a:gd name="adj7" fmla="val 159235"/>
              <a:gd name="adj8" fmla="val 1679309"/>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9" name="TextBox 8"/>
          <p:cNvSpPr txBox="1"/>
          <p:nvPr/>
        </p:nvSpPr>
        <p:spPr>
          <a:xfrm>
            <a:off x="4133833" y="5157268"/>
            <a:ext cx="4859522" cy="1477328"/>
          </a:xfrm>
          <a:prstGeom prst="rect">
            <a:avLst/>
          </a:prstGeom>
          <a:noFill/>
        </p:spPr>
        <p:txBody>
          <a:bodyPr wrap="square" rtlCol="0">
            <a:spAutoFit/>
          </a:bodyPr>
          <a:lstStyle/>
          <a:p>
            <a:pPr marL="285750" indent="-285750">
              <a:buFont typeface="Arial"/>
              <a:buChar char="•"/>
            </a:pPr>
            <a:r>
              <a:rPr lang="en-US" dirty="0"/>
              <a:t>Examples:</a:t>
            </a:r>
          </a:p>
          <a:p>
            <a:pPr marL="742950" lvl="1" indent="-285750">
              <a:buFont typeface="Arial"/>
              <a:buChar char="•"/>
            </a:pPr>
            <a:r>
              <a:rPr lang="en-US" dirty="0" smtClean="0">
                <a:latin typeface="Consolas"/>
                <a:cs typeface="Consolas"/>
              </a:rPr>
              <a:t>40B000001</a:t>
            </a:r>
          </a:p>
          <a:p>
            <a:pPr marL="742950" lvl="1" indent="-285750">
              <a:buFont typeface="Arial"/>
              <a:buChar char="•"/>
            </a:pPr>
            <a:r>
              <a:rPr lang="en-US" dirty="0" smtClean="0">
                <a:latin typeface="Consolas"/>
                <a:cs typeface="Consolas"/>
              </a:rPr>
              <a:t>33C000042</a:t>
            </a:r>
          </a:p>
          <a:p>
            <a:pPr marL="285750" indent="-285750">
              <a:buFont typeface="Arial"/>
              <a:buChar char="•"/>
            </a:pPr>
            <a:r>
              <a:rPr lang="en-US" dirty="0" smtClean="0">
                <a:cs typeface="Consolas"/>
              </a:rPr>
              <a:t>Reference document:</a:t>
            </a:r>
          </a:p>
          <a:p>
            <a:pPr marL="742950" lvl="1" indent="-285750">
              <a:buFont typeface="Arial"/>
              <a:buChar char="•"/>
            </a:pPr>
            <a:r>
              <a:rPr lang="en-US" dirty="0">
                <a:hlinkClick r:id="rId3"/>
              </a:rPr>
              <a:t>ESS-</a:t>
            </a:r>
            <a:r>
              <a:rPr lang="en-US" dirty="0" smtClean="0">
                <a:hlinkClick r:id="rId3"/>
              </a:rPr>
              <a:t>0015420</a:t>
            </a:r>
            <a:endParaRPr lang="en-US" dirty="0"/>
          </a:p>
        </p:txBody>
      </p:sp>
    </p:spTree>
    <p:extLst>
      <p:ext uri="{BB962C8B-B14F-4D97-AF65-F5344CB8AC3E}">
        <p14:creationId xmlns:p14="http://schemas.microsoft.com/office/powerpoint/2010/main" val="171275286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Naming of cable trays</a:t>
            </a:r>
            <a:endParaRPr lang="en-US" dirty="0"/>
          </a:p>
        </p:txBody>
      </p:sp>
      <p:sp>
        <p:nvSpPr>
          <p:cNvPr id="3" name="Content Placeholder 2"/>
          <p:cNvSpPr>
            <a:spLocks noGrp="1"/>
          </p:cNvSpPr>
          <p:nvPr>
            <p:ph idx="1"/>
          </p:nvPr>
        </p:nvSpPr>
        <p:spPr/>
        <p:txBody>
          <a:bodyPr>
            <a:normAutofit/>
          </a:bodyPr>
          <a:lstStyle/>
          <a:p>
            <a:r>
              <a:rPr lang="en-US" dirty="0"/>
              <a:t>Generic Name:</a:t>
            </a:r>
          </a:p>
          <a:p>
            <a:pPr marL="457200" lvl="1" indent="0" algn="ctr">
              <a:buNone/>
            </a:pPr>
            <a:r>
              <a:rPr lang="en-US" b="1" dirty="0" err="1">
                <a:latin typeface="Consolas"/>
                <a:cs typeface="Consolas"/>
              </a:rPr>
              <a:t>TrayType</a:t>
            </a:r>
            <a:r>
              <a:rPr lang="en-US" b="1" dirty="0">
                <a:latin typeface="Consolas"/>
                <a:cs typeface="Consolas"/>
              </a:rPr>
              <a:t>-Area-</a:t>
            </a:r>
            <a:r>
              <a:rPr lang="en-US" b="1" dirty="0" err="1" smtClean="0">
                <a:latin typeface="Consolas"/>
                <a:cs typeface="Consolas"/>
              </a:rPr>
              <a:t>RouteTypeWithIndex</a:t>
            </a:r>
            <a:r>
              <a:rPr lang="en-US" b="1" dirty="0">
                <a:latin typeface="Consolas"/>
                <a:cs typeface="Consolas"/>
              </a:rPr>
              <a:t>-</a:t>
            </a:r>
            <a:r>
              <a:rPr lang="en-US" b="1" dirty="0" err="1" smtClean="0">
                <a:latin typeface="Consolas"/>
                <a:cs typeface="Consolas"/>
              </a:rPr>
              <a:t>CableClass</a:t>
            </a:r>
            <a:endParaRPr lang="en-US" b="1" dirty="0" smtClean="0">
              <a:latin typeface="Consolas"/>
              <a:cs typeface="Consolas"/>
            </a:endParaRPr>
          </a:p>
          <a:p>
            <a:pPr lvl="1"/>
            <a:r>
              <a:rPr lang="en-US" dirty="0" smtClean="0"/>
              <a:t>Tray Type: 		</a:t>
            </a:r>
            <a:r>
              <a:rPr lang="en-US" dirty="0" smtClean="0">
                <a:latin typeface="Consolas"/>
                <a:cs typeface="Consolas"/>
              </a:rPr>
              <a:t>UG</a:t>
            </a:r>
            <a:r>
              <a:rPr lang="en-US" dirty="0" smtClean="0"/>
              <a:t> </a:t>
            </a:r>
            <a:r>
              <a:rPr lang="en-US" dirty="0" smtClean="0"/>
              <a:t>or </a:t>
            </a:r>
            <a:r>
              <a:rPr lang="en-US" dirty="0" smtClean="0">
                <a:latin typeface="Consolas"/>
                <a:cs typeface="Consolas"/>
              </a:rPr>
              <a:t>UB</a:t>
            </a:r>
            <a:r>
              <a:rPr lang="en-US" dirty="0" smtClean="0"/>
              <a:t> (power or signal)</a:t>
            </a:r>
            <a:endParaRPr lang="en-US" dirty="0" smtClean="0">
              <a:latin typeface="Consolas"/>
              <a:cs typeface="Consolas"/>
            </a:endParaRPr>
          </a:p>
          <a:p>
            <a:pPr lvl="1"/>
            <a:r>
              <a:rPr lang="en-US" dirty="0" smtClean="0"/>
              <a:t>Area:			</a:t>
            </a:r>
            <a:r>
              <a:rPr lang="en-US" dirty="0" smtClean="0">
                <a:latin typeface="Consolas"/>
                <a:cs typeface="Consolas"/>
              </a:rPr>
              <a:t>FEB</a:t>
            </a:r>
            <a:r>
              <a:rPr lang="en-US" dirty="0" smtClean="0">
                <a:cs typeface="Consolas"/>
              </a:rPr>
              <a:t>, </a:t>
            </a:r>
            <a:r>
              <a:rPr lang="en-US" dirty="0" smtClean="0">
                <a:latin typeface="Consolas"/>
                <a:cs typeface="Consolas"/>
              </a:rPr>
              <a:t>DTL</a:t>
            </a:r>
            <a:r>
              <a:rPr lang="en-US" dirty="0" smtClean="0">
                <a:cs typeface="Consolas"/>
              </a:rPr>
              <a:t>, </a:t>
            </a:r>
            <a:r>
              <a:rPr lang="en-US" dirty="0" smtClean="0">
                <a:latin typeface="Consolas"/>
                <a:cs typeface="Consolas"/>
              </a:rPr>
              <a:t>SPK</a:t>
            </a:r>
            <a:r>
              <a:rPr lang="is-IS" dirty="0" smtClean="0"/>
              <a:t>…</a:t>
            </a:r>
          </a:p>
          <a:p>
            <a:pPr lvl="1"/>
            <a:r>
              <a:rPr lang="is-IS" dirty="0" smtClean="0"/>
              <a:t>Route Type + Index:	</a:t>
            </a:r>
            <a:r>
              <a:rPr lang="is-IS" dirty="0" smtClean="0">
                <a:latin typeface="Consolas"/>
                <a:cs typeface="Consolas"/>
              </a:rPr>
              <a:t>W001</a:t>
            </a:r>
            <a:r>
              <a:rPr lang="is-IS" dirty="0"/>
              <a:t>…</a:t>
            </a:r>
            <a:r>
              <a:rPr lang="is-IS" dirty="0" smtClean="0"/>
              <a:t> </a:t>
            </a:r>
            <a:r>
              <a:rPr lang="en-US" dirty="0"/>
              <a:t>o</a:t>
            </a:r>
            <a:r>
              <a:rPr lang="is-IS" dirty="0" smtClean="0"/>
              <a:t>r </a:t>
            </a:r>
            <a:r>
              <a:rPr lang="is-IS" dirty="0" smtClean="0">
                <a:latin typeface="Consolas"/>
                <a:cs typeface="Consolas"/>
              </a:rPr>
              <a:t>X001</a:t>
            </a:r>
            <a:r>
              <a:rPr lang="is-IS" dirty="0" smtClean="0"/>
              <a:t>…</a:t>
            </a:r>
            <a:endParaRPr lang="is-IS" dirty="0" smtClean="0">
              <a:latin typeface="Consolas"/>
              <a:cs typeface="Consolas"/>
            </a:endParaRPr>
          </a:p>
          <a:p>
            <a:pPr lvl="1"/>
            <a:r>
              <a:rPr lang="en-US" dirty="0" smtClean="0">
                <a:cs typeface="Consolas"/>
              </a:rPr>
              <a:t>Cable Class:		</a:t>
            </a:r>
            <a:r>
              <a:rPr lang="en-US" dirty="0" smtClean="0">
                <a:latin typeface="Consolas"/>
                <a:cs typeface="Consolas"/>
              </a:rPr>
              <a:t>A</a:t>
            </a:r>
            <a:r>
              <a:rPr lang="en-US" dirty="0" smtClean="0">
                <a:cs typeface="Consolas"/>
              </a:rPr>
              <a:t>, </a:t>
            </a:r>
            <a:r>
              <a:rPr lang="en-US" dirty="0" smtClean="0">
                <a:latin typeface="Consolas"/>
                <a:cs typeface="Consolas"/>
              </a:rPr>
              <a:t>B</a:t>
            </a:r>
            <a:r>
              <a:rPr lang="en-US" dirty="0" smtClean="0">
                <a:cs typeface="Consolas"/>
              </a:rPr>
              <a:t>, </a:t>
            </a:r>
            <a:r>
              <a:rPr lang="en-US" dirty="0" smtClean="0">
                <a:latin typeface="Consolas"/>
                <a:cs typeface="Consolas"/>
              </a:rPr>
              <a:t>C</a:t>
            </a:r>
            <a:r>
              <a:rPr lang="en-US" dirty="0" smtClean="0">
                <a:cs typeface="Consolas"/>
              </a:rPr>
              <a:t>, </a:t>
            </a:r>
            <a:r>
              <a:rPr lang="en-US" dirty="0" smtClean="0">
                <a:latin typeface="Consolas"/>
                <a:cs typeface="Consolas"/>
              </a:rPr>
              <a:t>D</a:t>
            </a:r>
            <a:r>
              <a:rPr lang="en-US" dirty="0" smtClean="0">
                <a:cs typeface="Consolas"/>
              </a:rPr>
              <a:t>, or </a:t>
            </a:r>
            <a:r>
              <a:rPr lang="en-US" dirty="0" smtClean="0">
                <a:latin typeface="Consolas"/>
                <a:cs typeface="Consolas"/>
              </a:rPr>
              <a:t>E</a:t>
            </a:r>
            <a:endParaRPr lang="en-US" dirty="0">
              <a:latin typeface="Consolas"/>
              <a:cs typeface="Consolas"/>
            </a:endParaRPr>
          </a:p>
          <a:p>
            <a:r>
              <a:rPr lang="en-US" dirty="0" smtClean="0"/>
              <a:t>Examples:</a:t>
            </a:r>
            <a:endParaRPr lang="en-US" dirty="0"/>
          </a:p>
          <a:p>
            <a:pPr lvl="1"/>
            <a:r>
              <a:rPr lang="en-US" dirty="0"/>
              <a:t>For power cable </a:t>
            </a:r>
            <a:r>
              <a:rPr lang="en-US" dirty="0" smtClean="0"/>
              <a:t>trays:	</a:t>
            </a:r>
            <a:r>
              <a:rPr lang="en-US" dirty="0" smtClean="0">
                <a:latin typeface="Consolas"/>
                <a:cs typeface="Consolas"/>
              </a:rPr>
              <a:t>UG</a:t>
            </a:r>
            <a:r>
              <a:rPr lang="en-US" dirty="0">
                <a:latin typeface="Consolas"/>
                <a:cs typeface="Consolas"/>
              </a:rPr>
              <a:t>-DTL01-W001-</a:t>
            </a:r>
            <a:r>
              <a:rPr lang="en-US" dirty="0" smtClean="0">
                <a:latin typeface="Consolas"/>
                <a:cs typeface="Consolas"/>
              </a:rPr>
              <a:t>D</a:t>
            </a:r>
          </a:p>
          <a:p>
            <a:pPr lvl="1"/>
            <a:r>
              <a:rPr lang="en-US" dirty="0" smtClean="0"/>
              <a:t>For </a:t>
            </a:r>
            <a:r>
              <a:rPr lang="en-US" dirty="0"/>
              <a:t>signal cable </a:t>
            </a:r>
            <a:r>
              <a:rPr lang="en-US" dirty="0" smtClean="0"/>
              <a:t>trays:	</a:t>
            </a:r>
            <a:r>
              <a:rPr lang="en-US" dirty="0" smtClean="0">
                <a:latin typeface="Consolas"/>
                <a:cs typeface="Consolas"/>
              </a:rPr>
              <a:t>UB</a:t>
            </a:r>
            <a:r>
              <a:rPr lang="en-US" dirty="0">
                <a:latin typeface="Consolas"/>
                <a:cs typeface="Consolas"/>
              </a:rPr>
              <a:t>-DTL01-W002-A</a:t>
            </a:r>
          </a:p>
        </p:txBody>
      </p:sp>
      <p:sp>
        <p:nvSpPr>
          <p:cNvPr id="4" name="Slide Number Placeholder 3"/>
          <p:cNvSpPr>
            <a:spLocks noGrp="1"/>
          </p:cNvSpPr>
          <p:nvPr>
            <p:ph type="sldNum" sz="quarter" idx="12"/>
          </p:nvPr>
        </p:nvSpPr>
        <p:spPr/>
        <p:txBody>
          <a:bodyPr/>
          <a:lstStyle/>
          <a:p>
            <a:fld id="{551115BC-487E-4422-894C-CB7CD3E79223}" type="slidenum">
              <a:rPr lang="sv-SE" smtClean="0"/>
              <a:t>14</a:t>
            </a:fld>
            <a:endParaRPr lang="sv-SE" dirty="0"/>
          </a:p>
        </p:txBody>
      </p:sp>
    </p:spTree>
    <p:extLst>
      <p:ext uri="{BB962C8B-B14F-4D97-AF65-F5344CB8AC3E}">
        <p14:creationId xmlns:p14="http://schemas.microsoft.com/office/powerpoint/2010/main" val="11361611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3. Controls </a:t>
            </a:r>
            <a:r>
              <a:rPr lang="en-US" dirty="0"/>
              <a:t>Configuration </a:t>
            </a:r>
            <a:r>
              <a:rPr lang="en-US" dirty="0" smtClean="0"/>
              <a:t>Management</a:t>
            </a:r>
            <a:endParaRPr lang="en-US" dirty="0"/>
          </a:p>
        </p:txBody>
      </p:sp>
      <p:sp>
        <p:nvSpPr>
          <p:cNvPr id="3" name="Subtitle 2"/>
          <p:cNvSpPr>
            <a:spLocks noGrp="1"/>
          </p:cNvSpPr>
          <p:nvPr>
            <p:ph type="subTitle" idx="1"/>
          </p:nvPr>
        </p:nvSpPr>
        <p:spPr/>
        <p:txBody>
          <a:bodyPr>
            <a:normAutofit fontScale="77500" lnSpcReduction="20000"/>
          </a:bodyPr>
          <a:lstStyle/>
          <a:p>
            <a:pPr algn="l"/>
            <a:r>
              <a:rPr lang="en-US" dirty="0">
                <a:solidFill>
                  <a:schemeClr val="bg1">
                    <a:lumMod val="85000"/>
                  </a:schemeClr>
                </a:solidFill>
              </a:rPr>
              <a:t>Naming Service (NS)</a:t>
            </a:r>
          </a:p>
          <a:p>
            <a:pPr algn="l"/>
            <a:r>
              <a:rPr lang="en-US" dirty="0">
                <a:solidFill>
                  <a:schemeClr val="bg1">
                    <a:lumMod val="85000"/>
                  </a:schemeClr>
                </a:solidFill>
              </a:rPr>
              <a:t>Controls Configuration Database (CCDB)</a:t>
            </a:r>
          </a:p>
          <a:p>
            <a:pPr algn="l"/>
            <a:r>
              <a:rPr lang="en-US" dirty="0">
                <a:solidFill>
                  <a:schemeClr val="bg1">
                    <a:lumMod val="85000"/>
                  </a:schemeClr>
                </a:solidFill>
              </a:rPr>
              <a:t>Cable Database (CDB)</a:t>
            </a:r>
          </a:p>
          <a:p>
            <a:pPr algn="l"/>
            <a:r>
              <a:rPr lang="en-US" dirty="0">
                <a:solidFill>
                  <a:schemeClr val="bg1">
                    <a:lumMod val="85000"/>
                  </a:schemeClr>
                </a:solidFill>
              </a:rPr>
              <a:t>IOC Factory (FACT</a:t>
            </a:r>
            <a:r>
              <a:rPr lang="en-US" dirty="0" smtClean="0">
                <a:solidFill>
                  <a:schemeClr val="bg1">
                    <a:lumMod val="85000"/>
                  </a:schemeClr>
                </a:solidFill>
              </a:rPr>
              <a:t>)</a:t>
            </a:r>
          </a:p>
          <a:p>
            <a:pPr algn="l"/>
            <a:r>
              <a:rPr lang="en-US" dirty="0" smtClean="0">
                <a:solidFill>
                  <a:schemeClr val="bg1">
                    <a:lumMod val="85000"/>
                  </a:schemeClr>
                </a:solidFill>
              </a:rPr>
              <a:t>Workflow</a:t>
            </a:r>
            <a:endParaRPr lang="en-US" dirty="0">
              <a:solidFill>
                <a:schemeClr val="bg1">
                  <a:lumMod val="85000"/>
                </a:schemeClr>
              </a:solidFill>
            </a:endParaRPr>
          </a:p>
          <a:p>
            <a:pPr algn="l"/>
            <a:endParaRPr lang="en-US" dirty="0">
              <a:solidFill>
                <a:schemeClr val="bg1">
                  <a:lumMod val="85000"/>
                </a:schemeClr>
              </a:solidFill>
            </a:endParaRPr>
          </a:p>
        </p:txBody>
      </p:sp>
    </p:spTree>
    <p:extLst>
      <p:ext uri="{BB962C8B-B14F-4D97-AF65-F5344CB8AC3E}">
        <p14:creationId xmlns:p14="http://schemas.microsoft.com/office/powerpoint/2010/main" val="4006715156"/>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Syntax.png"/>
          <p:cNvPicPr>
            <a:picLocks noGrp="1" noChangeAspect="1"/>
          </p:cNvPicPr>
          <p:nvPr>
            <p:ph idx="1"/>
          </p:nvPr>
        </p:nvPicPr>
        <p:blipFill>
          <a:blip r:embed="rId3">
            <a:extLst>
              <a:ext uri="{28A0092B-C50C-407E-A947-70E740481C1C}">
                <a14:useLocalDpi xmlns:a14="http://schemas.microsoft.com/office/drawing/2010/main" val="0"/>
              </a:ext>
            </a:extLst>
          </a:blip>
          <a:srcRect l="-7131" r="-7131"/>
          <a:stretch>
            <a:fillRect/>
          </a:stretch>
        </p:blipFill>
        <p:spPr>
          <a:prstGeom prst="rect">
            <a:avLst/>
          </a:prstGeom>
        </p:spPr>
      </p:pic>
      <p:grpSp>
        <p:nvGrpSpPr>
          <p:cNvPr id="16" name="Group 15"/>
          <p:cNvGrpSpPr/>
          <p:nvPr/>
        </p:nvGrpSpPr>
        <p:grpSpPr>
          <a:xfrm>
            <a:off x="827584" y="1320800"/>
            <a:ext cx="7478882" cy="2108200"/>
            <a:chOff x="827584" y="1320800"/>
            <a:chExt cx="7478882" cy="2108200"/>
          </a:xfrm>
        </p:grpSpPr>
        <p:sp>
          <p:nvSpPr>
            <p:cNvPr id="12" name="Rectangle 11"/>
            <p:cNvSpPr/>
            <p:nvPr/>
          </p:nvSpPr>
          <p:spPr>
            <a:xfrm>
              <a:off x="827584" y="1628800"/>
              <a:ext cx="7344816" cy="1800200"/>
            </a:xfrm>
            <a:prstGeom prst="rect">
              <a:avLst/>
            </a:prstGeom>
            <a:noFill/>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5" name="TextBox 14"/>
            <p:cNvSpPr txBox="1"/>
            <p:nvPr/>
          </p:nvSpPr>
          <p:spPr>
            <a:xfrm>
              <a:off x="5999900" y="1320800"/>
              <a:ext cx="2306566" cy="369332"/>
            </a:xfrm>
            <a:prstGeom prst="rect">
              <a:avLst/>
            </a:prstGeom>
            <a:noFill/>
          </p:spPr>
          <p:txBody>
            <a:bodyPr wrap="none" rtlCol="0">
              <a:spAutoFit/>
            </a:bodyPr>
            <a:lstStyle/>
            <a:p>
              <a:r>
                <a:rPr lang="en-US" dirty="0" smtClean="0">
                  <a:solidFill>
                    <a:schemeClr val="accent5"/>
                  </a:solidFill>
                </a:rPr>
                <a:t>Controls Configuration</a:t>
              </a:r>
              <a:endParaRPr lang="en-US" dirty="0">
                <a:solidFill>
                  <a:schemeClr val="accent5"/>
                </a:solidFill>
              </a:endParaRPr>
            </a:p>
          </p:txBody>
        </p:sp>
      </p:grpSp>
      <p:sp>
        <p:nvSpPr>
          <p:cNvPr id="4" name="Slide Number Placeholder 3"/>
          <p:cNvSpPr>
            <a:spLocks noGrp="1"/>
          </p:cNvSpPr>
          <p:nvPr>
            <p:ph type="sldNum" sz="quarter" idx="12"/>
          </p:nvPr>
        </p:nvSpPr>
        <p:spPr/>
        <p:txBody>
          <a:bodyPr/>
          <a:lstStyle/>
          <a:p>
            <a:fld id="{551115BC-487E-4422-894C-CB7CD3E79223}" type="slidenum">
              <a:rPr lang="sv-SE" smtClean="0"/>
              <a:t>16</a:t>
            </a:fld>
            <a:endParaRPr lang="sv-SE" dirty="0"/>
          </a:p>
        </p:txBody>
      </p:sp>
      <p:sp>
        <p:nvSpPr>
          <p:cNvPr id="7" name="TextBox 6"/>
          <p:cNvSpPr txBox="1"/>
          <p:nvPr/>
        </p:nvSpPr>
        <p:spPr>
          <a:xfrm>
            <a:off x="3872436" y="6237312"/>
            <a:ext cx="1399128" cy="369332"/>
          </a:xfrm>
          <a:prstGeom prst="rect">
            <a:avLst/>
          </a:prstGeom>
          <a:noFill/>
        </p:spPr>
        <p:txBody>
          <a:bodyPr wrap="none" rtlCol="0">
            <a:spAutoFit/>
          </a:bodyPr>
          <a:lstStyle/>
          <a:p>
            <a:pPr algn="ctr"/>
            <a:r>
              <a:rPr lang="en-US" dirty="0" smtClean="0">
                <a:hlinkClick r:id="rId4"/>
              </a:rPr>
              <a:t>ESS-0000757</a:t>
            </a:r>
            <a:endParaRPr lang="en-US" dirty="0"/>
          </a:p>
        </p:txBody>
      </p:sp>
      <p:sp>
        <p:nvSpPr>
          <p:cNvPr id="8" name="Title 1"/>
          <p:cNvSpPr>
            <a:spLocks noGrp="1"/>
          </p:cNvSpPr>
          <p:nvPr>
            <p:ph type="title"/>
          </p:nvPr>
        </p:nvSpPr>
        <p:spPr>
          <a:xfrm>
            <a:off x="457200" y="274638"/>
            <a:ext cx="7139136" cy="1143000"/>
          </a:xfrm>
        </p:spPr>
        <p:txBody>
          <a:bodyPr/>
          <a:lstStyle/>
          <a:p>
            <a:r>
              <a:rPr lang="en-US" dirty="0"/>
              <a:t>Controls Configuration </a:t>
            </a:r>
            <a:r>
              <a:rPr lang="en-US" dirty="0" smtClean="0"/>
              <a:t>Management</a:t>
            </a:r>
            <a:endParaRPr lang="en-US" dirty="0"/>
          </a:p>
        </p:txBody>
      </p:sp>
      <p:grpSp>
        <p:nvGrpSpPr>
          <p:cNvPr id="14" name="Group 13"/>
          <p:cNvGrpSpPr/>
          <p:nvPr/>
        </p:nvGrpSpPr>
        <p:grpSpPr>
          <a:xfrm>
            <a:off x="789567" y="1388535"/>
            <a:ext cx="4249158" cy="1370540"/>
            <a:chOff x="789567" y="1388535"/>
            <a:chExt cx="4249158" cy="1370540"/>
          </a:xfrm>
        </p:grpSpPr>
        <p:sp>
          <p:nvSpPr>
            <p:cNvPr id="11" name="Rectangle 10"/>
            <p:cNvSpPr/>
            <p:nvPr/>
          </p:nvSpPr>
          <p:spPr>
            <a:xfrm>
              <a:off x="899592" y="1700808"/>
              <a:ext cx="4139133" cy="1058267"/>
            </a:xfrm>
            <a:prstGeom prst="rect">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13" name="TextBox 12"/>
            <p:cNvSpPr txBox="1"/>
            <p:nvPr/>
          </p:nvSpPr>
          <p:spPr>
            <a:xfrm>
              <a:off x="789567" y="1388535"/>
              <a:ext cx="1634808" cy="369332"/>
            </a:xfrm>
            <a:prstGeom prst="rect">
              <a:avLst/>
            </a:prstGeom>
            <a:noFill/>
          </p:spPr>
          <p:txBody>
            <a:bodyPr wrap="none" rtlCol="0">
              <a:spAutoFit/>
            </a:bodyPr>
            <a:lstStyle/>
            <a:p>
              <a:r>
                <a:rPr lang="en-US" dirty="0" smtClean="0">
                  <a:solidFill>
                    <a:schemeClr val="accent2"/>
                  </a:solidFill>
                </a:rPr>
                <a:t>Naming Service</a:t>
              </a:r>
              <a:endParaRPr lang="en-US" dirty="0">
                <a:solidFill>
                  <a:schemeClr val="accent2"/>
                </a:solidFill>
              </a:endParaRPr>
            </a:p>
          </p:txBody>
        </p:sp>
      </p:grpSp>
    </p:spTree>
    <p:extLst>
      <p:ext uri="{BB962C8B-B14F-4D97-AF65-F5344CB8AC3E}">
        <p14:creationId xmlns:p14="http://schemas.microsoft.com/office/powerpoint/2010/main" val="11470659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Rectangle 15"/>
          <p:cNvSpPr/>
          <p:nvPr/>
        </p:nvSpPr>
        <p:spPr>
          <a:xfrm>
            <a:off x="314960" y="1544320"/>
            <a:ext cx="6990080" cy="4490720"/>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endParaRPr lang="en-US"/>
          </a:p>
        </p:txBody>
      </p:sp>
      <p:sp>
        <p:nvSpPr>
          <p:cNvPr id="13" name="Rectangle 12"/>
          <p:cNvSpPr/>
          <p:nvPr/>
        </p:nvSpPr>
        <p:spPr>
          <a:xfrm>
            <a:off x="386080" y="1615440"/>
            <a:ext cx="5029200" cy="3027680"/>
          </a:xfrm>
          <a:prstGeom prst="rect">
            <a:avLst/>
          </a:prstGeom>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2" name="Title 1"/>
          <p:cNvSpPr>
            <a:spLocks noGrp="1"/>
          </p:cNvSpPr>
          <p:nvPr>
            <p:ph type="title"/>
          </p:nvPr>
        </p:nvSpPr>
        <p:spPr/>
        <p:txBody>
          <a:bodyPr/>
          <a:lstStyle/>
          <a:p>
            <a:r>
              <a:rPr lang="en-US" dirty="0"/>
              <a:t>Controls Configuration </a:t>
            </a:r>
            <a:r>
              <a:rPr lang="en-US" dirty="0" smtClean="0"/>
              <a:t>Management</a:t>
            </a:r>
            <a:endParaRPr lang="en-US" dirty="0"/>
          </a:p>
        </p:txBody>
      </p:sp>
      <p:sp>
        <p:nvSpPr>
          <p:cNvPr id="3" name="Content Placeholder 2"/>
          <p:cNvSpPr>
            <a:spLocks noGrp="1"/>
          </p:cNvSpPr>
          <p:nvPr>
            <p:ph idx="1"/>
          </p:nvPr>
        </p:nvSpPr>
        <p:spPr/>
        <p:txBody>
          <a:bodyPr>
            <a:normAutofit fontScale="92500" lnSpcReduction="10000"/>
          </a:bodyPr>
          <a:lstStyle/>
          <a:p>
            <a:r>
              <a:rPr lang="en-US" i="1" dirty="0" smtClean="0">
                <a:solidFill>
                  <a:schemeClr val="accent1">
                    <a:alpha val="50000"/>
                  </a:schemeClr>
                </a:solidFill>
              </a:rPr>
              <a:t>Super Section</a:t>
            </a:r>
          </a:p>
          <a:p>
            <a:r>
              <a:rPr lang="en-US" dirty="0" smtClean="0">
                <a:solidFill>
                  <a:schemeClr val="accent1"/>
                </a:solidFill>
              </a:rPr>
              <a:t>Section</a:t>
            </a:r>
          </a:p>
          <a:p>
            <a:r>
              <a:rPr lang="en-US" dirty="0" smtClean="0">
                <a:solidFill>
                  <a:schemeClr val="accent1"/>
                </a:solidFill>
              </a:rPr>
              <a:t>Subsection</a:t>
            </a:r>
          </a:p>
          <a:p>
            <a:r>
              <a:rPr lang="en-US" dirty="0" smtClean="0">
                <a:solidFill>
                  <a:schemeClr val="accent3"/>
                </a:solidFill>
              </a:rPr>
              <a:t>Discipline</a:t>
            </a:r>
          </a:p>
          <a:p>
            <a:r>
              <a:rPr lang="en-US" i="1" dirty="0" smtClean="0">
                <a:solidFill>
                  <a:schemeClr val="accent3">
                    <a:alpha val="50000"/>
                  </a:schemeClr>
                </a:solidFill>
              </a:rPr>
              <a:t>Category</a:t>
            </a:r>
          </a:p>
          <a:p>
            <a:r>
              <a:rPr lang="en-US" dirty="0" smtClean="0">
                <a:solidFill>
                  <a:schemeClr val="accent3"/>
                </a:solidFill>
              </a:rPr>
              <a:t>Device Type</a:t>
            </a:r>
          </a:p>
          <a:p>
            <a:r>
              <a:rPr lang="en-US" dirty="0" smtClean="0">
                <a:solidFill>
                  <a:schemeClr val="accent3"/>
                </a:solidFill>
              </a:rPr>
              <a:t>Instance Index</a:t>
            </a:r>
          </a:p>
          <a:p>
            <a:r>
              <a:rPr lang="en-US" i="1" dirty="0" smtClean="0">
                <a:solidFill>
                  <a:schemeClr val="accent6">
                    <a:alpha val="50000"/>
                  </a:schemeClr>
                </a:solidFill>
              </a:rPr>
              <a:t>Specific Device Name</a:t>
            </a:r>
          </a:p>
          <a:p>
            <a:r>
              <a:rPr lang="en-US" dirty="0" smtClean="0">
                <a:solidFill>
                  <a:schemeClr val="accent6"/>
                </a:solidFill>
              </a:rPr>
              <a:t>Signal Property</a:t>
            </a:r>
          </a:p>
          <a:p>
            <a:r>
              <a:rPr lang="en-US" dirty="0" smtClean="0">
                <a:solidFill>
                  <a:schemeClr val="bg1">
                    <a:lumMod val="50000"/>
                  </a:schemeClr>
                </a:solidFill>
              </a:rPr>
              <a:t>Field</a:t>
            </a:r>
            <a:endParaRPr lang="en-US" dirty="0">
              <a:solidFill>
                <a:schemeClr val="bg1">
                  <a:lumMod val="50000"/>
                </a:schemeClr>
              </a:solidFill>
            </a:endParaRPr>
          </a:p>
        </p:txBody>
      </p:sp>
      <p:sp>
        <p:nvSpPr>
          <p:cNvPr id="4" name="Slide Number Placeholder 3"/>
          <p:cNvSpPr>
            <a:spLocks noGrp="1"/>
          </p:cNvSpPr>
          <p:nvPr>
            <p:ph type="sldNum" sz="quarter" idx="12"/>
          </p:nvPr>
        </p:nvSpPr>
        <p:spPr/>
        <p:txBody>
          <a:bodyPr/>
          <a:lstStyle/>
          <a:p>
            <a:fld id="{551115BC-487E-4422-894C-CB7CD3E79223}" type="slidenum">
              <a:rPr lang="sv-SE" smtClean="0"/>
              <a:t>17</a:t>
            </a:fld>
            <a:endParaRPr lang="sv-SE" dirty="0"/>
          </a:p>
        </p:txBody>
      </p:sp>
      <p:sp>
        <p:nvSpPr>
          <p:cNvPr id="7" name="TextBox 6"/>
          <p:cNvSpPr txBox="1"/>
          <p:nvPr/>
        </p:nvSpPr>
        <p:spPr>
          <a:xfrm>
            <a:off x="5520770" y="2575461"/>
            <a:ext cx="1732754" cy="923330"/>
          </a:xfrm>
          <a:prstGeom prst="rect">
            <a:avLst/>
          </a:prstGeom>
          <a:noFill/>
        </p:spPr>
        <p:txBody>
          <a:bodyPr wrap="none" rtlCol="0">
            <a:spAutoFit/>
          </a:bodyPr>
          <a:lstStyle/>
          <a:p>
            <a:r>
              <a:rPr lang="en-US" b="1" dirty="0" smtClean="0">
                <a:solidFill>
                  <a:schemeClr val="accent2"/>
                </a:solidFill>
              </a:rPr>
              <a:t>Device Names</a:t>
            </a:r>
          </a:p>
          <a:p>
            <a:r>
              <a:rPr lang="en-US" dirty="0">
                <a:solidFill>
                  <a:schemeClr val="accent2"/>
                </a:solidFill>
              </a:rPr>
              <a:t>r</a:t>
            </a:r>
            <a:r>
              <a:rPr lang="en-US" dirty="0" smtClean="0">
                <a:solidFill>
                  <a:schemeClr val="accent2"/>
                </a:solidFill>
              </a:rPr>
              <a:t>egistered in the</a:t>
            </a:r>
          </a:p>
          <a:p>
            <a:r>
              <a:rPr lang="en-US" b="1" dirty="0" smtClean="0">
                <a:solidFill>
                  <a:schemeClr val="accent2"/>
                </a:solidFill>
              </a:rPr>
              <a:t>Naming Service</a:t>
            </a:r>
            <a:endParaRPr lang="en-US" b="1" dirty="0">
              <a:solidFill>
                <a:schemeClr val="accent2"/>
              </a:solidFill>
            </a:endParaRPr>
          </a:p>
        </p:txBody>
      </p:sp>
      <p:sp>
        <p:nvSpPr>
          <p:cNvPr id="8" name="TextBox 7"/>
          <p:cNvSpPr txBox="1"/>
          <p:nvPr/>
        </p:nvSpPr>
        <p:spPr>
          <a:xfrm>
            <a:off x="7391384" y="3283968"/>
            <a:ext cx="1699842" cy="923330"/>
          </a:xfrm>
          <a:prstGeom prst="rect">
            <a:avLst/>
          </a:prstGeom>
          <a:noFill/>
        </p:spPr>
        <p:txBody>
          <a:bodyPr wrap="none" rtlCol="0">
            <a:spAutoFit/>
          </a:bodyPr>
          <a:lstStyle/>
          <a:p>
            <a:r>
              <a:rPr lang="en-US" b="1" dirty="0" smtClean="0">
                <a:solidFill>
                  <a:schemeClr val="accent5"/>
                </a:solidFill>
              </a:rPr>
              <a:t>PV Names</a:t>
            </a:r>
          </a:p>
          <a:p>
            <a:r>
              <a:rPr lang="en-US" dirty="0" smtClean="0">
                <a:solidFill>
                  <a:schemeClr val="accent5"/>
                </a:solidFill>
              </a:rPr>
              <a:t>managed by the</a:t>
            </a:r>
          </a:p>
          <a:p>
            <a:r>
              <a:rPr lang="en-US" b="1" dirty="0" smtClean="0">
                <a:solidFill>
                  <a:schemeClr val="accent5"/>
                </a:solidFill>
              </a:rPr>
              <a:t>CCDB, FACT</a:t>
            </a:r>
            <a:r>
              <a:rPr lang="is-IS" b="1" dirty="0" smtClean="0">
                <a:solidFill>
                  <a:schemeClr val="accent5"/>
                </a:solidFill>
              </a:rPr>
              <a:t>…</a:t>
            </a:r>
            <a:endParaRPr lang="en-US" b="1" dirty="0">
              <a:solidFill>
                <a:schemeClr val="accent5"/>
              </a:solidFill>
            </a:endParaRPr>
          </a:p>
        </p:txBody>
      </p:sp>
      <p:sp>
        <p:nvSpPr>
          <p:cNvPr id="9" name="Right Brace 8"/>
          <p:cNvSpPr/>
          <p:nvPr/>
        </p:nvSpPr>
        <p:spPr>
          <a:xfrm>
            <a:off x="4045319" y="1663029"/>
            <a:ext cx="187917" cy="1217123"/>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Right Brace 9"/>
          <p:cNvSpPr/>
          <p:nvPr/>
        </p:nvSpPr>
        <p:spPr>
          <a:xfrm>
            <a:off x="4048311" y="3018951"/>
            <a:ext cx="176626" cy="1537832"/>
          </a:xfrm>
          <a:prstGeom prst="rightBrace">
            <a:avLst/>
          </a:pr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sp>
        <p:nvSpPr>
          <p:cNvPr id="11" name="TextBox 10"/>
          <p:cNvSpPr txBox="1"/>
          <p:nvPr/>
        </p:nvSpPr>
        <p:spPr>
          <a:xfrm>
            <a:off x="4228855" y="1989145"/>
            <a:ext cx="1061333" cy="646331"/>
          </a:xfrm>
          <a:prstGeom prst="rect">
            <a:avLst/>
          </a:prstGeom>
          <a:noFill/>
        </p:spPr>
        <p:txBody>
          <a:bodyPr wrap="none" rtlCol="0">
            <a:spAutoFit/>
          </a:bodyPr>
          <a:lstStyle/>
          <a:p>
            <a:r>
              <a:rPr lang="en-US" dirty="0" smtClean="0">
                <a:solidFill>
                  <a:schemeClr val="accent1"/>
                </a:solidFill>
              </a:rPr>
              <a:t>Area</a:t>
            </a:r>
          </a:p>
          <a:p>
            <a:r>
              <a:rPr lang="en-US" dirty="0" smtClean="0">
                <a:solidFill>
                  <a:schemeClr val="accent1"/>
                </a:solidFill>
              </a:rPr>
              <a:t>Structure</a:t>
            </a:r>
            <a:endParaRPr lang="en-US" dirty="0">
              <a:solidFill>
                <a:schemeClr val="accent1"/>
              </a:solidFill>
            </a:endParaRPr>
          </a:p>
        </p:txBody>
      </p:sp>
      <p:sp>
        <p:nvSpPr>
          <p:cNvPr id="12" name="TextBox 11"/>
          <p:cNvSpPr txBox="1"/>
          <p:nvPr/>
        </p:nvSpPr>
        <p:spPr>
          <a:xfrm>
            <a:off x="4223546" y="3419769"/>
            <a:ext cx="1061333" cy="646331"/>
          </a:xfrm>
          <a:prstGeom prst="rect">
            <a:avLst/>
          </a:prstGeom>
          <a:noFill/>
        </p:spPr>
        <p:txBody>
          <a:bodyPr wrap="none" rtlCol="0">
            <a:spAutoFit/>
          </a:bodyPr>
          <a:lstStyle/>
          <a:p>
            <a:r>
              <a:rPr lang="en-US" dirty="0" smtClean="0">
                <a:solidFill>
                  <a:schemeClr val="accent3"/>
                </a:solidFill>
              </a:rPr>
              <a:t>Device</a:t>
            </a:r>
          </a:p>
          <a:p>
            <a:r>
              <a:rPr lang="en-US" dirty="0" smtClean="0">
                <a:solidFill>
                  <a:schemeClr val="accent3"/>
                </a:solidFill>
              </a:rPr>
              <a:t>Structure</a:t>
            </a:r>
            <a:endParaRPr lang="en-US" dirty="0">
              <a:solidFill>
                <a:schemeClr val="accent3"/>
              </a:solidFill>
            </a:endParaRPr>
          </a:p>
        </p:txBody>
      </p:sp>
      <p:sp>
        <p:nvSpPr>
          <p:cNvPr id="14" name="Right Brace 13"/>
          <p:cNvSpPr/>
          <p:nvPr/>
        </p:nvSpPr>
        <p:spPr>
          <a:xfrm>
            <a:off x="4048311" y="4715671"/>
            <a:ext cx="178250" cy="811369"/>
          </a:xfrm>
          <a:prstGeom prst="rightBrace">
            <a:avLst/>
          </a:prstGeom>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p>
        </p:txBody>
      </p:sp>
      <p:sp>
        <p:nvSpPr>
          <p:cNvPr id="15" name="TextBox 14"/>
          <p:cNvSpPr txBox="1"/>
          <p:nvPr/>
        </p:nvSpPr>
        <p:spPr>
          <a:xfrm>
            <a:off x="4274346" y="4649129"/>
            <a:ext cx="2959574" cy="923330"/>
          </a:xfrm>
          <a:prstGeom prst="rect">
            <a:avLst/>
          </a:prstGeom>
          <a:noFill/>
        </p:spPr>
        <p:txBody>
          <a:bodyPr wrap="square" rtlCol="0">
            <a:spAutoFit/>
          </a:bodyPr>
          <a:lstStyle/>
          <a:p>
            <a:r>
              <a:rPr lang="en-US" b="1" dirty="0" smtClean="0">
                <a:solidFill>
                  <a:schemeClr val="accent6"/>
                </a:solidFill>
              </a:rPr>
              <a:t>Record Names </a:t>
            </a:r>
          </a:p>
          <a:p>
            <a:r>
              <a:rPr lang="en-US" dirty="0" smtClean="0">
                <a:solidFill>
                  <a:schemeClr val="accent6"/>
                </a:solidFill>
              </a:rPr>
              <a:t>defined by the </a:t>
            </a:r>
          </a:p>
          <a:p>
            <a:r>
              <a:rPr lang="en-US" b="1" dirty="0" smtClean="0">
                <a:solidFill>
                  <a:schemeClr val="accent6"/>
                </a:solidFill>
              </a:rPr>
              <a:t>CCDB Properties</a:t>
            </a:r>
            <a:endParaRPr lang="en-US" b="1" dirty="0">
              <a:solidFill>
                <a:schemeClr val="accent6"/>
              </a:solidFill>
            </a:endParaRPr>
          </a:p>
        </p:txBody>
      </p:sp>
      <p:sp>
        <p:nvSpPr>
          <p:cNvPr id="17" name="Right Brace 16"/>
          <p:cNvSpPr/>
          <p:nvPr/>
        </p:nvSpPr>
        <p:spPr>
          <a:xfrm>
            <a:off x="4048311" y="5599591"/>
            <a:ext cx="178249" cy="354169"/>
          </a:xfrm>
          <a:prstGeom prst="rightBrace">
            <a:avLst/>
          </a:prstGeom>
          <a:ln>
            <a:solidFill>
              <a:schemeClr val="bg1">
                <a:lumMod val="50000"/>
              </a:schemeClr>
            </a:solidFill>
          </a:ln>
        </p:spPr>
        <p:style>
          <a:lnRef idx="2">
            <a:schemeClr val="accent6"/>
          </a:lnRef>
          <a:fillRef idx="0">
            <a:schemeClr val="accent6"/>
          </a:fillRef>
          <a:effectRef idx="1">
            <a:schemeClr val="accent6"/>
          </a:effectRef>
          <a:fontRef idx="minor">
            <a:schemeClr val="tx1"/>
          </a:fontRef>
        </p:style>
        <p:txBody>
          <a:bodyPr rtlCol="0" anchor="ctr"/>
          <a:lstStyle/>
          <a:p>
            <a:pPr algn="ctr"/>
            <a:endParaRPr lang="en-US"/>
          </a:p>
        </p:txBody>
      </p:sp>
      <p:sp>
        <p:nvSpPr>
          <p:cNvPr id="18" name="TextBox 17"/>
          <p:cNvSpPr txBox="1"/>
          <p:nvPr/>
        </p:nvSpPr>
        <p:spPr>
          <a:xfrm>
            <a:off x="4274346" y="5563529"/>
            <a:ext cx="2959574" cy="369332"/>
          </a:xfrm>
          <a:prstGeom prst="rect">
            <a:avLst/>
          </a:prstGeom>
          <a:noFill/>
        </p:spPr>
        <p:txBody>
          <a:bodyPr wrap="square" rtlCol="0">
            <a:spAutoFit/>
          </a:bodyPr>
          <a:lstStyle/>
          <a:p>
            <a:r>
              <a:rPr lang="en-US" dirty="0" smtClean="0">
                <a:solidFill>
                  <a:schemeClr val="bg1">
                    <a:lumMod val="50000"/>
                  </a:schemeClr>
                </a:solidFill>
              </a:rPr>
              <a:t>Fields defined by Record Type</a:t>
            </a:r>
            <a:endParaRPr lang="en-US" dirty="0">
              <a:solidFill>
                <a:schemeClr val="bg1">
                  <a:lumMod val="50000"/>
                </a:schemeClr>
              </a:solidFill>
            </a:endParaRPr>
          </a:p>
        </p:txBody>
      </p:sp>
    </p:spTree>
    <p:extLst>
      <p:ext uri="{BB962C8B-B14F-4D97-AF65-F5344CB8AC3E}">
        <p14:creationId xmlns:p14="http://schemas.microsoft.com/office/powerpoint/2010/main" val="367675646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Controls Configuration </a:t>
            </a:r>
            <a:r>
              <a:rPr lang="en-US" dirty="0" smtClean="0"/>
              <a:t>Management</a:t>
            </a:r>
            <a:br>
              <a:rPr lang="en-US" dirty="0" smtClean="0"/>
            </a:br>
            <a:r>
              <a:rPr lang="en-US" dirty="0" smtClean="0"/>
              <a:t>Naming Service</a:t>
            </a:r>
            <a:endParaRPr lang="en-US" dirty="0"/>
          </a:p>
        </p:txBody>
      </p:sp>
      <p:sp>
        <p:nvSpPr>
          <p:cNvPr id="3" name="Content Placeholder 2"/>
          <p:cNvSpPr>
            <a:spLocks noGrp="1"/>
          </p:cNvSpPr>
          <p:nvPr>
            <p:ph idx="1"/>
          </p:nvPr>
        </p:nvSpPr>
        <p:spPr/>
        <p:txBody>
          <a:bodyPr>
            <a:normAutofit/>
          </a:bodyPr>
          <a:lstStyle/>
          <a:p>
            <a:r>
              <a:rPr lang="en-US" dirty="0" smtClean="0"/>
              <a:t>Only </a:t>
            </a:r>
            <a:r>
              <a:rPr lang="en-US" b="1" dirty="0" smtClean="0"/>
              <a:t>Device Names</a:t>
            </a:r>
            <a:r>
              <a:rPr lang="en-US" dirty="0" smtClean="0"/>
              <a:t> (e.g. SPK-010LWU:PWRC-PSQH-010) are registered in the Naming Service</a:t>
            </a:r>
          </a:p>
          <a:p>
            <a:endParaRPr lang="en-US" dirty="0" smtClean="0"/>
          </a:p>
          <a:p>
            <a:r>
              <a:rPr lang="en-US" dirty="0" smtClean="0"/>
              <a:t>It can be accessed via:</a:t>
            </a:r>
          </a:p>
          <a:p>
            <a:pPr lvl="1"/>
            <a:r>
              <a:rPr lang="en-US" dirty="0" smtClean="0"/>
              <a:t>Web </a:t>
            </a:r>
            <a:r>
              <a:rPr lang="en-US" dirty="0"/>
              <a:t>app</a:t>
            </a:r>
          </a:p>
          <a:p>
            <a:pPr lvl="1"/>
            <a:r>
              <a:rPr lang="en-US" dirty="0"/>
              <a:t>Excel import/export</a:t>
            </a:r>
          </a:p>
          <a:p>
            <a:pPr lvl="1"/>
            <a:r>
              <a:rPr lang="en-US" dirty="0" err="1"/>
              <a:t>RESTful</a:t>
            </a:r>
            <a:r>
              <a:rPr lang="en-US" dirty="0"/>
              <a:t> </a:t>
            </a:r>
            <a:r>
              <a:rPr lang="en-US" dirty="0" smtClean="0"/>
              <a:t>API (planned)</a:t>
            </a:r>
            <a:endParaRPr lang="en-US" dirty="0"/>
          </a:p>
          <a:p>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18</a:t>
            </a:fld>
            <a:endParaRPr lang="sv-SE" dirty="0"/>
          </a:p>
        </p:txBody>
      </p:sp>
      <p:pic>
        <p:nvPicPr>
          <p:cNvPr id="5" name="Picture 4" descr="Naming Service Screensh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43728" y="3135826"/>
            <a:ext cx="4328140" cy="3022444"/>
          </a:xfrm>
          <a:prstGeom prst="rect">
            <a:avLst/>
          </a:prstGeom>
        </p:spPr>
      </p:pic>
    </p:spTree>
    <p:extLst>
      <p:ext uri="{BB962C8B-B14F-4D97-AF65-F5344CB8AC3E}">
        <p14:creationId xmlns:p14="http://schemas.microsoft.com/office/powerpoint/2010/main" val="95239067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xmlns:p14="http://schemas.microsoft.com/office/powerpoint/2010/main" spd="slow"/>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Controls Configuration Management</a:t>
            </a:r>
            <a:br>
              <a:rPr lang="en-US" dirty="0" smtClean="0"/>
            </a:br>
            <a:r>
              <a:rPr lang="en-US" dirty="0" smtClean="0"/>
              <a:t>CCDB</a:t>
            </a:r>
            <a:endParaRPr lang="en-US" dirty="0"/>
          </a:p>
        </p:txBody>
      </p:sp>
      <p:sp>
        <p:nvSpPr>
          <p:cNvPr id="3" name="Content Placeholder 2"/>
          <p:cNvSpPr>
            <a:spLocks noGrp="1"/>
          </p:cNvSpPr>
          <p:nvPr>
            <p:ph idx="1"/>
          </p:nvPr>
        </p:nvSpPr>
        <p:spPr>
          <a:xfrm>
            <a:off x="457200" y="1600201"/>
            <a:ext cx="8229600" cy="2170565"/>
          </a:xfrm>
        </p:spPr>
        <p:txBody>
          <a:bodyPr>
            <a:normAutofit fontScale="77500" lnSpcReduction="20000"/>
          </a:bodyPr>
          <a:lstStyle/>
          <a:p>
            <a:r>
              <a:rPr lang="en-US" dirty="0" smtClean="0"/>
              <a:t>Enables </a:t>
            </a:r>
            <a:r>
              <a:rPr lang="en-US" dirty="0"/>
              <a:t>the </a:t>
            </a:r>
            <a:r>
              <a:rPr lang="en-US" b="1" dirty="0"/>
              <a:t>collection, storage, and distribution of (static) controls configuration data</a:t>
            </a:r>
            <a:r>
              <a:rPr lang="en-US" dirty="0"/>
              <a:t> needed to install, commission and operate the </a:t>
            </a:r>
            <a:r>
              <a:rPr lang="en-US" dirty="0" smtClean="0"/>
              <a:t>control </a:t>
            </a:r>
            <a:r>
              <a:rPr lang="en-US" dirty="0"/>
              <a:t>system.</a:t>
            </a:r>
          </a:p>
          <a:p>
            <a:r>
              <a:rPr lang="en-US" dirty="0" smtClean="0"/>
              <a:t>The </a:t>
            </a:r>
            <a:r>
              <a:rPr lang="en-US" dirty="0"/>
              <a:t>CCDB manages the </a:t>
            </a:r>
            <a:r>
              <a:rPr lang="en-US" b="1" dirty="0"/>
              <a:t>information of thousands of (physical and logical) devices</a:t>
            </a:r>
            <a:r>
              <a:rPr lang="en-US" dirty="0"/>
              <a:t> </a:t>
            </a:r>
            <a:r>
              <a:rPr lang="en-US" dirty="0" smtClean="0"/>
              <a:t>that </a:t>
            </a:r>
            <a:r>
              <a:rPr lang="en-US" dirty="0"/>
              <a:t>will be in operation at ESS by defining </a:t>
            </a:r>
            <a:r>
              <a:rPr lang="en-US" b="1" dirty="0"/>
              <a:t>their properties and relationships </a:t>
            </a:r>
            <a:r>
              <a:rPr lang="en-US" dirty="0"/>
              <a:t>between these from the control system perspective</a:t>
            </a:r>
            <a:r>
              <a:rPr lang="en-US" dirty="0" smtClean="0"/>
              <a:t>.</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19</a:t>
            </a:fld>
            <a:endParaRPr lang="sv-SE" dirty="0"/>
          </a:p>
        </p:txBody>
      </p:sp>
      <p:pic>
        <p:nvPicPr>
          <p:cNvPr id="5" name="Picture 4" descr="CCDB Screensh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96579" y="3809640"/>
            <a:ext cx="3643750" cy="2517083"/>
          </a:xfrm>
          <a:prstGeom prst="rect">
            <a:avLst/>
          </a:prstGeom>
        </p:spPr>
      </p:pic>
      <p:sp>
        <p:nvSpPr>
          <p:cNvPr id="6" name="Content Placeholder 2"/>
          <p:cNvSpPr txBox="1">
            <a:spLocks/>
          </p:cNvSpPr>
          <p:nvPr/>
        </p:nvSpPr>
        <p:spPr>
          <a:xfrm>
            <a:off x="453555" y="3770766"/>
            <a:ext cx="4950233" cy="2656382"/>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smtClean="0"/>
              <a:t>This information is then </a:t>
            </a:r>
            <a:r>
              <a:rPr lang="en-US" b="1" dirty="0" smtClean="0"/>
              <a:t>consumed both by end-users and other ICS applications</a:t>
            </a:r>
            <a:r>
              <a:rPr lang="en-US" dirty="0" smtClean="0"/>
              <a:t> to enable these to successfully perform their domain specific businesses.</a:t>
            </a:r>
          </a:p>
          <a:p>
            <a:r>
              <a:rPr lang="en-US" dirty="0" smtClean="0"/>
              <a:t>Probably the most important client of this data is the </a:t>
            </a:r>
            <a:r>
              <a:rPr lang="en-US" b="1" dirty="0" smtClean="0"/>
              <a:t>IOC Factory</a:t>
            </a:r>
            <a:r>
              <a:rPr lang="en-US" dirty="0" smtClean="0"/>
              <a:t>, which handles the deployment of IOCs, without it the machine will not run.</a:t>
            </a:r>
            <a:endParaRPr lang="en-US" dirty="0"/>
          </a:p>
        </p:txBody>
      </p:sp>
    </p:spTree>
    <p:extLst>
      <p:ext uri="{BB962C8B-B14F-4D97-AF65-F5344CB8AC3E}">
        <p14:creationId xmlns:p14="http://schemas.microsoft.com/office/powerpoint/2010/main" val="4152807117"/>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Table of Contents</a:t>
            </a:r>
            <a:endParaRPr lang="en-US" dirty="0"/>
          </a:p>
        </p:txBody>
      </p:sp>
      <p:sp>
        <p:nvSpPr>
          <p:cNvPr id="3" name="Content Placeholder 2"/>
          <p:cNvSpPr>
            <a:spLocks noGrp="1"/>
          </p:cNvSpPr>
          <p:nvPr>
            <p:ph idx="1"/>
          </p:nvPr>
        </p:nvSpPr>
        <p:spPr/>
        <p:txBody>
          <a:bodyPr>
            <a:normAutofit fontScale="92500" lnSpcReduction="20000"/>
          </a:bodyPr>
          <a:lstStyle/>
          <a:p>
            <a:pPr marL="514350" indent="-514350">
              <a:buFont typeface="+mj-lt"/>
              <a:buAutoNum type="arabicPeriod"/>
            </a:pPr>
            <a:r>
              <a:rPr lang="en-US" dirty="0" smtClean="0"/>
              <a:t>ESS Naming Convention</a:t>
            </a:r>
          </a:p>
          <a:p>
            <a:pPr marL="514350" indent="-514350">
              <a:buFont typeface="+mj-lt"/>
              <a:buAutoNum type="arabicPeriod"/>
            </a:pPr>
            <a:r>
              <a:rPr lang="en-US" dirty="0" smtClean="0"/>
              <a:t>Naming of Accelerator Components</a:t>
            </a:r>
          </a:p>
          <a:p>
            <a:pPr lvl="1"/>
            <a:r>
              <a:rPr lang="en-US" dirty="0" smtClean="0"/>
              <a:t>General naming </a:t>
            </a:r>
            <a:r>
              <a:rPr lang="en-US" dirty="0" smtClean="0"/>
              <a:t>rules for the Accelerator</a:t>
            </a:r>
            <a:endParaRPr lang="en-US" dirty="0" smtClean="0"/>
          </a:p>
          <a:p>
            <a:pPr lvl="1"/>
            <a:r>
              <a:rPr lang="en-US" dirty="0" smtClean="0"/>
              <a:t>Cryogenic Systems</a:t>
            </a:r>
          </a:p>
          <a:p>
            <a:pPr lvl="1"/>
            <a:r>
              <a:rPr lang="en-US" dirty="0" smtClean="0"/>
              <a:t>Cooling Systems</a:t>
            </a:r>
          </a:p>
          <a:p>
            <a:pPr lvl="1"/>
            <a:r>
              <a:rPr lang="en-US" dirty="0" smtClean="0"/>
              <a:t>Cables</a:t>
            </a:r>
          </a:p>
          <a:p>
            <a:pPr marL="514350" indent="-514350">
              <a:buFont typeface="+mj-lt"/>
              <a:buAutoNum type="arabicPeriod"/>
            </a:pPr>
            <a:r>
              <a:rPr lang="en-US" dirty="0" smtClean="0"/>
              <a:t>Controls Configuration Management</a:t>
            </a:r>
          </a:p>
          <a:p>
            <a:pPr lvl="1"/>
            <a:r>
              <a:rPr lang="en-US" dirty="0" smtClean="0"/>
              <a:t>Naming Service (NS)</a:t>
            </a:r>
          </a:p>
          <a:p>
            <a:pPr lvl="1"/>
            <a:r>
              <a:rPr lang="en-US" dirty="0" smtClean="0"/>
              <a:t>Controls Configuration Database (CCDB)</a:t>
            </a:r>
          </a:p>
          <a:p>
            <a:pPr lvl="1"/>
            <a:r>
              <a:rPr lang="en-US" dirty="0" smtClean="0"/>
              <a:t>Cable Database (CDB)</a:t>
            </a:r>
          </a:p>
          <a:p>
            <a:pPr lvl="1"/>
            <a:r>
              <a:rPr lang="en-US" dirty="0" smtClean="0"/>
              <a:t>IOC Factory (FACT)</a:t>
            </a:r>
          </a:p>
          <a:p>
            <a:pPr lvl="1"/>
            <a:r>
              <a:rPr lang="en-US" dirty="0" smtClean="0"/>
              <a:t>Workflow</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2</a:t>
            </a:fld>
            <a:endParaRPr lang="sv-SE" dirty="0"/>
          </a:p>
        </p:txBody>
      </p:sp>
    </p:spTree>
    <p:extLst>
      <p:ext uri="{BB962C8B-B14F-4D97-AF65-F5344CB8AC3E}">
        <p14:creationId xmlns:p14="http://schemas.microsoft.com/office/powerpoint/2010/main" val="1977382697"/>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Controls Configuration Management</a:t>
            </a:r>
            <a:br>
              <a:rPr lang="en-US" dirty="0"/>
            </a:br>
            <a:r>
              <a:rPr lang="en-US" dirty="0" smtClean="0"/>
              <a:t>Cable DB</a:t>
            </a:r>
            <a:endParaRPr lang="en-US" dirty="0"/>
          </a:p>
        </p:txBody>
      </p:sp>
      <p:sp>
        <p:nvSpPr>
          <p:cNvPr id="3" name="Content Placeholder 2"/>
          <p:cNvSpPr>
            <a:spLocks noGrp="1"/>
          </p:cNvSpPr>
          <p:nvPr>
            <p:ph idx="1"/>
          </p:nvPr>
        </p:nvSpPr>
        <p:spPr>
          <a:xfrm>
            <a:off x="457200" y="1600201"/>
            <a:ext cx="8229600" cy="2351978"/>
          </a:xfrm>
        </p:spPr>
        <p:txBody>
          <a:bodyPr>
            <a:normAutofit fontScale="92500" lnSpcReduction="10000"/>
          </a:bodyPr>
          <a:lstStyle/>
          <a:p>
            <a:r>
              <a:rPr lang="en-US" dirty="0" smtClean="0"/>
              <a:t>Manages </a:t>
            </a:r>
            <a:r>
              <a:rPr lang="en-US" dirty="0"/>
              <a:t>the </a:t>
            </a:r>
            <a:r>
              <a:rPr lang="en-US" b="1" dirty="0"/>
              <a:t>information about cables </a:t>
            </a:r>
            <a:r>
              <a:rPr lang="en-US" dirty="0"/>
              <a:t>that the ESS Machine Directorate’s Divisions (</a:t>
            </a:r>
            <a:r>
              <a:rPr lang="en-US" dirty="0" smtClean="0"/>
              <a:t>and </a:t>
            </a:r>
            <a:r>
              <a:rPr lang="en-US" dirty="0"/>
              <a:t>its in-kind collaborators) will be responsible </a:t>
            </a:r>
            <a:r>
              <a:rPr lang="en-US" dirty="0" smtClean="0"/>
              <a:t>for.</a:t>
            </a:r>
          </a:p>
          <a:p>
            <a:r>
              <a:rPr lang="en-US" dirty="0" smtClean="0"/>
              <a:t>More </a:t>
            </a:r>
            <a:r>
              <a:rPr lang="en-US" dirty="0"/>
              <a:t>specifically, the CDB supports </a:t>
            </a:r>
            <a:r>
              <a:rPr lang="en-US" b="1" dirty="0"/>
              <a:t>the tracking, configuration and labeling of (thousands of) cables </a:t>
            </a:r>
            <a:r>
              <a:rPr lang="en-US" dirty="0"/>
              <a:t>in all phases of the ESS </a:t>
            </a:r>
            <a:r>
              <a:rPr lang="en-US" dirty="0" smtClean="0"/>
              <a:t>project.</a:t>
            </a:r>
          </a:p>
        </p:txBody>
      </p:sp>
      <p:sp>
        <p:nvSpPr>
          <p:cNvPr id="4" name="Slide Number Placeholder 3"/>
          <p:cNvSpPr>
            <a:spLocks noGrp="1"/>
          </p:cNvSpPr>
          <p:nvPr>
            <p:ph type="sldNum" sz="quarter" idx="12"/>
          </p:nvPr>
        </p:nvSpPr>
        <p:spPr/>
        <p:txBody>
          <a:bodyPr/>
          <a:lstStyle/>
          <a:p>
            <a:fld id="{551115BC-487E-4422-894C-CB7CD3E79223}" type="slidenum">
              <a:rPr lang="sv-SE" smtClean="0"/>
              <a:t>20</a:t>
            </a:fld>
            <a:endParaRPr lang="sv-SE" dirty="0"/>
          </a:p>
        </p:txBody>
      </p:sp>
      <p:sp>
        <p:nvSpPr>
          <p:cNvPr id="5" name="Content Placeholder 2"/>
          <p:cNvSpPr txBox="1">
            <a:spLocks/>
          </p:cNvSpPr>
          <p:nvPr/>
        </p:nvSpPr>
        <p:spPr>
          <a:xfrm>
            <a:off x="454096" y="4055841"/>
            <a:ext cx="4496138" cy="2222722"/>
          </a:xfrm>
          <a:prstGeom prst="rect">
            <a:avLst/>
          </a:prstGeom>
        </p:spPr>
        <p:txBody>
          <a:bodyPr vert="horz" lIns="91440" tIns="45720" rIns="91440" bIns="45720" rtlCol="0">
            <a:normAutofit fontScale="92500" lnSpcReduction="20000"/>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smtClean="0"/>
              <a:t>This information is then </a:t>
            </a:r>
            <a:r>
              <a:rPr lang="en-US" b="1" dirty="0" smtClean="0"/>
              <a:t>consumed both by end-users and other ICS applications</a:t>
            </a:r>
            <a:r>
              <a:rPr lang="en-US" dirty="0" smtClean="0"/>
              <a:t> (e.g. CCDB) to enable these to successfully perform their domain specific businesses.</a:t>
            </a:r>
            <a:endParaRPr lang="en-US" dirty="0"/>
          </a:p>
        </p:txBody>
      </p:sp>
      <p:pic>
        <p:nvPicPr>
          <p:cNvPr id="6" name="Picture 5" descr="Cable DB Screensh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351952" y="3828692"/>
            <a:ext cx="3545485" cy="2468875"/>
          </a:xfrm>
          <a:prstGeom prst="rect">
            <a:avLst/>
          </a:prstGeom>
        </p:spPr>
      </p:pic>
    </p:spTree>
    <p:extLst>
      <p:ext uri="{BB962C8B-B14F-4D97-AF65-F5344CB8AC3E}">
        <p14:creationId xmlns:p14="http://schemas.microsoft.com/office/powerpoint/2010/main" val="349817695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Controls Configuration Management</a:t>
            </a:r>
            <a:br>
              <a:rPr lang="en-US" dirty="0"/>
            </a:br>
            <a:r>
              <a:rPr lang="en-US" dirty="0" smtClean="0"/>
              <a:t>IOC Factory</a:t>
            </a:r>
            <a:endParaRPr lang="en-US" dirty="0"/>
          </a:p>
        </p:txBody>
      </p:sp>
      <p:sp>
        <p:nvSpPr>
          <p:cNvPr id="3" name="Content Placeholder 2"/>
          <p:cNvSpPr>
            <a:spLocks noGrp="1"/>
          </p:cNvSpPr>
          <p:nvPr>
            <p:ph idx="1"/>
          </p:nvPr>
        </p:nvSpPr>
        <p:spPr>
          <a:xfrm>
            <a:off x="457200" y="1600202"/>
            <a:ext cx="8229600" cy="1522666"/>
          </a:xfrm>
        </p:spPr>
        <p:txBody>
          <a:bodyPr>
            <a:normAutofit fontScale="77500" lnSpcReduction="20000"/>
          </a:bodyPr>
          <a:lstStyle/>
          <a:p>
            <a:r>
              <a:rPr lang="en-US" b="1" dirty="0" smtClean="0"/>
              <a:t>Manages </a:t>
            </a:r>
            <a:r>
              <a:rPr lang="en-US" b="1" dirty="0"/>
              <a:t>IOCs </a:t>
            </a:r>
            <a:r>
              <a:rPr lang="en-US" dirty="0"/>
              <a:t>at the European Spallation Source (ESS)</a:t>
            </a:r>
            <a:r>
              <a:rPr lang="en-US" dirty="0" smtClean="0"/>
              <a:t>.</a:t>
            </a:r>
          </a:p>
          <a:p>
            <a:r>
              <a:rPr lang="en-US" dirty="0" smtClean="0"/>
              <a:t>Provides a </a:t>
            </a:r>
            <a:r>
              <a:rPr lang="en-US" b="1" dirty="0"/>
              <a:t>consistent, formal and centralized approach on how hundreds of IOCs are configured, generated, browsed and audited </a:t>
            </a:r>
            <a:r>
              <a:rPr lang="en-US" dirty="0"/>
              <a:t>(which would otherwise </a:t>
            </a:r>
            <a:r>
              <a:rPr lang="en-US" dirty="0" smtClean="0"/>
              <a:t>have to be performed manually).</a:t>
            </a:r>
          </a:p>
        </p:txBody>
      </p:sp>
      <p:sp>
        <p:nvSpPr>
          <p:cNvPr id="4" name="Slide Number Placeholder 3"/>
          <p:cNvSpPr>
            <a:spLocks noGrp="1"/>
          </p:cNvSpPr>
          <p:nvPr>
            <p:ph type="sldNum" sz="quarter" idx="12"/>
          </p:nvPr>
        </p:nvSpPr>
        <p:spPr/>
        <p:txBody>
          <a:bodyPr/>
          <a:lstStyle/>
          <a:p>
            <a:fld id="{551115BC-487E-4422-894C-CB7CD3E79223}" type="slidenum">
              <a:rPr lang="sv-SE" smtClean="0"/>
              <a:t>21</a:t>
            </a:fld>
            <a:endParaRPr lang="sv-SE" dirty="0"/>
          </a:p>
        </p:txBody>
      </p:sp>
      <p:pic>
        <p:nvPicPr>
          <p:cNvPr id="5" name="Picture 4" descr="IOC Factory Screensh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4201" y="3743871"/>
            <a:ext cx="3675417" cy="2556937"/>
          </a:xfrm>
          <a:prstGeom prst="rect">
            <a:avLst/>
          </a:prstGeom>
        </p:spPr>
      </p:pic>
      <p:sp>
        <p:nvSpPr>
          <p:cNvPr id="6" name="Content Placeholder 2"/>
          <p:cNvSpPr txBox="1">
            <a:spLocks/>
          </p:cNvSpPr>
          <p:nvPr/>
        </p:nvSpPr>
        <p:spPr>
          <a:xfrm>
            <a:off x="457200" y="2889625"/>
            <a:ext cx="4842918" cy="3291323"/>
          </a:xfrm>
          <a:prstGeom prst="rect">
            <a:avLst/>
          </a:prstGeom>
        </p:spPr>
        <p:txBody>
          <a:bodyPr vert="horz" lIns="91440" tIns="45720" rIns="91440" bIns="45720" rtlCol="0">
            <a:normAutofit fontScale="77500" lnSpcReduction="20000"/>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US" dirty="0" smtClean="0"/>
              <a:t>Consumes data from the CCDB, the </a:t>
            </a:r>
            <a:r>
              <a:rPr lang="en-US" b="1" dirty="0" smtClean="0"/>
              <a:t>right information </a:t>
            </a:r>
            <a:r>
              <a:rPr lang="en-US" dirty="0" smtClean="0"/>
              <a:t>needs to be present for the process to succeed.</a:t>
            </a:r>
          </a:p>
          <a:p>
            <a:r>
              <a:rPr lang="en-US" dirty="0" smtClean="0"/>
              <a:t>This system is part of the Controls Configuration Data Management WU which addresses the collection, storage, and distribution of </a:t>
            </a:r>
            <a:r>
              <a:rPr lang="en-US" b="1" dirty="0" smtClean="0"/>
              <a:t>static data </a:t>
            </a:r>
            <a:r>
              <a:rPr lang="en-US" dirty="0" smtClean="0"/>
              <a:t>needed to install, commission, and operate the control system.</a:t>
            </a:r>
            <a:endParaRPr lang="en-US" dirty="0"/>
          </a:p>
        </p:txBody>
      </p:sp>
    </p:spTree>
    <p:extLst>
      <p:ext uri="{BB962C8B-B14F-4D97-AF65-F5344CB8AC3E}">
        <p14:creationId xmlns:p14="http://schemas.microsoft.com/office/powerpoint/2010/main" val="3678740585"/>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Controls Configuration </a:t>
            </a:r>
            <a:r>
              <a:rPr lang="en-US" dirty="0" smtClean="0"/>
              <a:t>Management</a:t>
            </a:r>
            <a:br>
              <a:rPr lang="en-US" dirty="0" smtClean="0"/>
            </a:br>
            <a:r>
              <a:rPr lang="en-US" dirty="0" smtClean="0"/>
              <a:t>Workflow</a:t>
            </a:r>
            <a:endParaRPr lang="en-US" dirty="0"/>
          </a:p>
        </p:txBody>
      </p:sp>
      <p:sp>
        <p:nvSpPr>
          <p:cNvPr id="3" name="Content Placeholder 2"/>
          <p:cNvSpPr>
            <a:spLocks noGrp="1"/>
          </p:cNvSpPr>
          <p:nvPr>
            <p:ph idx="1"/>
          </p:nvPr>
        </p:nvSpPr>
        <p:spPr/>
        <p:txBody>
          <a:bodyPr>
            <a:normAutofit fontScale="70000" lnSpcReduction="20000"/>
          </a:bodyPr>
          <a:lstStyle/>
          <a:p>
            <a:pPr marL="0" indent="0">
              <a:buNone/>
            </a:pPr>
            <a:r>
              <a:rPr lang="en-US" dirty="0" smtClean="0"/>
              <a:t>I have a device I want to control/monitor from the Integrated Control System.</a:t>
            </a:r>
          </a:p>
          <a:p>
            <a:pPr marL="514350" indent="-514350">
              <a:buFont typeface="+mj-lt"/>
              <a:buAutoNum type="arabicPeriod"/>
            </a:pPr>
            <a:r>
              <a:rPr lang="en-US" dirty="0" smtClean="0"/>
              <a:t>Which part of the facility does it provide service to?</a:t>
            </a:r>
          </a:p>
          <a:p>
            <a:pPr marL="914400" lvl="1" indent="-514350">
              <a:buFont typeface="+mj-lt"/>
              <a:buAutoNum type="arabicPeriod"/>
            </a:pPr>
            <a:r>
              <a:rPr lang="en-US" dirty="0" smtClean="0"/>
              <a:t>Choose Super Section, Section, and Subsection from the Naming Service to generate the </a:t>
            </a:r>
            <a:r>
              <a:rPr lang="en-US" b="1" dirty="0" smtClean="0"/>
              <a:t>Area Name</a:t>
            </a:r>
          </a:p>
          <a:p>
            <a:pPr marL="514350" indent="-514350">
              <a:buFont typeface="+mj-lt"/>
              <a:buAutoNum type="arabicPeriod"/>
            </a:pPr>
            <a:r>
              <a:rPr lang="en-US" dirty="0" smtClean="0"/>
              <a:t>What kind of generic device is it?</a:t>
            </a:r>
          </a:p>
          <a:p>
            <a:pPr marL="914400" lvl="1" indent="-514350">
              <a:buFont typeface="+mj-lt"/>
              <a:buAutoNum type="arabicPeriod"/>
            </a:pPr>
            <a:r>
              <a:rPr lang="en-US" dirty="0" smtClean="0"/>
              <a:t>Choose Discipline, and Device Type from the Naming Service</a:t>
            </a:r>
          </a:p>
          <a:p>
            <a:pPr marL="914400" lvl="1" indent="-514350">
              <a:buFont typeface="+mj-lt"/>
              <a:buAutoNum type="arabicPeriod"/>
            </a:pPr>
            <a:r>
              <a:rPr lang="en-US" dirty="0" smtClean="0"/>
              <a:t>Add an instance index to get the </a:t>
            </a:r>
            <a:r>
              <a:rPr lang="en-US" b="1" dirty="0" smtClean="0"/>
              <a:t>Device Name</a:t>
            </a:r>
          </a:p>
          <a:p>
            <a:pPr marL="514350" indent="-514350">
              <a:buFont typeface="+mj-lt"/>
              <a:buAutoNum type="arabicPeriod"/>
            </a:pPr>
            <a:r>
              <a:rPr lang="en-US" dirty="0" smtClean="0"/>
              <a:t>What kind of specific device is it? </a:t>
            </a:r>
          </a:p>
          <a:p>
            <a:pPr marL="914400" lvl="1" indent="-514350">
              <a:buFont typeface="+mj-lt"/>
              <a:buAutoNum type="arabicPeriod"/>
            </a:pPr>
            <a:r>
              <a:rPr lang="en-US" dirty="0" smtClean="0"/>
              <a:t>When creating the Installation Slot, assign it a Device Type in the CCDB</a:t>
            </a:r>
          </a:p>
          <a:p>
            <a:pPr marL="914400" lvl="1" indent="-514350">
              <a:buFont typeface="+mj-lt"/>
              <a:buAutoNum type="arabicPeriod"/>
            </a:pPr>
            <a:r>
              <a:rPr lang="en-US" dirty="0" smtClean="0"/>
              <a:t>Add to the Device Type a Property named “</a:t>
            </a:r>
            <a:r>
              <a:rPr lang="en-US" dirty="0" err="1" smtClean="0"/>
              <a:t>EPICSModule</a:t>
            </a:r>
            <a:r>
              <a:rPr lang="en-US" dirty="0" smtClean="0"/>
              <a:t>” with the name of the module as value.</a:t>
            </a:r>
          </a:p>
          <a:p>
            <a:pPr marL="914400" lvl="1" indent="-514350">
              <a:buFont typeface="+mj-lt"/>
              <a:buAutoNum type="arabicPeriod"/>
            </a:pPr>
            <a:r>
              <a:rPr lang="en-US" dirty="0" smtClean="0"/>
              <a:t>The EPICS Module defines the Records Database via templates and substitution files.</a:t>
            </a:r>
          </a:p>
          <a:p>
            <a:pPr marL="514350" indent="-514350">
              <a:buFont typeface="+mj-lt"/>
              <a:buAutoNum type="arabicPeriod"/>
            </a:pPr>
            <a:r>
              <a:rPr lang="en-US" dirty="0" smtClean="0"/>
              <a:t>What Record Type is it?</a:t>
            </a:r>
          </a:p>
          <a:p>
            <a:pPr marL="914400" lvl="1" indent="-514350">
              <a:buFont typeface="+mj-lt"/>
              <a:buAutoNum type="arabicPeriod"/>
            </a:pPr>
            <a:r>
              <a:rPr lang="en-US" dirty="0" smtClean="0"/>
              <a:t>This defines the Fields -&gt; PV Names</a:t>
            </a:r>
          </a:p>
        </p:txBody>
      </p:sp>
      <p:sp>
        <p:nvSpPr>
          <p:cNvPr id="4" name="Slide Number Placeholder 3"/>
          <p:cNvSpPr>
            <a:spLocks noGrp="1"/>
          </p:cNvSpPr>
          <p:nvPr>
            <p:ph type="sldNum" sz="quarter" idx="12"/>
          </p:nvPr>
        </p:nvSpPr>
        <p:spPr/>
        <p:txBody>
          <a:bodyPr/>
          <a:lstStyle/>
          <a:p>
            <a:fld id="{551115BC-487E-4422-894C-CB7CD3E79223}" type="slidenum">
              <a:rPr lang="sv-SE" smtClean="0"/>
              <a:t>22</a:t>
            </a:fld>
            <a:endParaRPr lang="sv-SE" dirty="0"/>
          </a:p>
        </p:txBody>
      </p:sp>
    </p:spTree>
    <p:extLst>
      <p:ext uri="{BB962C8B-B14F-4D97-AF65-F5344CB8AC3E}">
        <p14:creationId xmlns:p14="http://schemas.microsoft.com/office/powerpoint/2010/main" val="1995114909"/>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 name="Rectangle 109"/>
          <p:cNvSpPr/>
          <p:nvPr/>
        </p:nvSpPr>
        <p:spPr>
          <a:xfrm>
            <a:off x="7058995" y="4286371"/>
            <a:ext cx="1951942" cy="1232689"/>
          </a:xfrm>
          <a:prstGeom prst="rect">
            <a:avLst/>
          </a:prstGeom>
        </p:spPr>
        <p:style>
          <a:lnRef idx="2">
            <a:schemeClr val="accent4"/>
          </a:lnRef>
          <a:fillRef idx="1">
            <a:schemeClr val="lt1"/>
          </a:fillRef>
          <a:effectRef idx="0">
            <a:schemeClr val="accent4"/>
          </a:effectRef>
          <a:fontRef idx="minor">
            <a:schemeClr val="dk1"/>
          </a:fontRef>
        </p:style>
        <p:txBody>
          <a:bodyPr rtlCol="0" anchor="b"/>
          <a:lstStyle/>
          <a:p>
            <a:pPr algn="ctr"/>
            <a:r>
              <a:rPr lang="en-US" sz="1000" b="1" dirty="0" smtClean="0"/>
              <a:t>Installation Slot</a:t>
            </a:r>
          </a:p>
          <a:p>
            <a:pPr algn="ctr"/>
            <a:r>
              <a:rPr lang="en-US" sz="1000" dirty="0" smtClean="0"/>
              <a:t>1</a:t>
            </a:r>
            <a:r>
              <a:rPr lang="en-US" sz="1000" baseline="30000" dirty="0" smtClean="0"/>
              <a:t>st</a:t>
            </a:r>
            <a:r>
              <a:rPr lang="en-US" sz="1000" dirty="0" smtClean="0"/>
              <a:t> Quad in 1</a:t>
            </a:r>
            <a:r>
              <a:rPr lang="en-US" sz="1000" baseline="30000" dirty="0" smtClean="0"/>
              <a:t>st</a:t>
            </a:r>
            <a:r>
              <a:rPr lang="en-US" sz="1000" dirty="0" smtClean="0"/>
              <a:t> SPK LWU</a:t>
            </a:r>
            <a:endParaRPr lang="en-US" sz="1000" dirty="0"/>
          </a:p>
        </p:txBody>
      </p:sp>
      <p:sp>
        <p:nvSpPr>
          <p:cNvPr id="2" name="Title 1"/>
          <p:cNvSpPr>
            <a:spLocks noGrp="1"/>
          </p:cNvSpPr>
          <p:nvPr>
            <p:ph type="title"/>
          </p:nvPr>
        </p:nvSpPr>
        <p:spPr/>
        <p:txBody>
          <a:bodyPr/>
          <a:lstStyle/>
          <a:p>
            <a:r>
              <a:rPr lang="en-US" dirty="0"/>
              <a:t>Controls Configuration </a:t>
            </a:r>
            <a:r>
              <a:rPr lang="en-US" dirty="0" smtClean="0"/>
              <a:t>Management</a:t>
            </a:r>
            <a:br>
              <a:rPr lang="en-US" dirty="0" smtClean="0"/>
            </a:br>
            <a:r>
              <a:rPr lang="en-US" dirty="0" smtClean="0"/>
              <a:t>Workflow</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23</a:t>
            </a:fld>
            <a:endParaRPr lang="sv-SE" dirty="0"/>
          </a:p>
        </p:txBody>
      </p:sp>
      <p:sp>
        <p:nvSpPr>
          <p:cNvPr id="69" name="Rectangle 68"/>
          <p:cNvSpPr/>
          <p:nvPr/>
        </p:nvSpPr>
        <p:spPr>
          <a:xfrm>
            <a:off x="466888" y="2853363"/>
            <a:ext cx="896425" cy="681714"/>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000" dirty="0" smtClean="0"/>
              <a:t>Naming</a:t>
            </a:r>
          </a:p>
          <a:p>
            <a:pPr algn="ctr"/>
            <a:r>
              <a:rPr lang="en-US" sz="1000" dirty="0" smtClean="0"/>
              <a:t>Service</a:t>
            </a:r>
            <a:endParaRPr lang="en-US" sz="1000" dirty="0"/>
          </a:p>
        </p:txBody>
      </p:sp>
      <p:sp>
        <p:nvSpPr>
          <p:cNvPr id="70" name="Can 69"/>
          <p:cNvSpPr/>
          <p:nvPr/>
        </p:nvSpPr>
        <p:spPr>
          <a:xfrm>
            <a:off x="1990507" y="2839815"/>
            <a:ext cx="936691" cy="708811"/>
          </a:xfrm>
          <a:prstGeom prst="can">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000" b="1" dirty="0" smtClean="0"/>
              <a:t>CCDB</a:t>
            </a:r>
            <a:endParaRPr lang="en-US" sz="1000" b="1" dirty="0"/>
          </a:p>
        </p:txBody>
      </p:sp>
      <p:sp>
        <p:nvSpPr>
          <p:cNvPr id="72" name="Rectangle 71"/>
          <p:cNvSpPr/>
          <p:nvPr/>
        </p:nvSpPr>
        <p:spPr>
          <a:xfrm>
            <a:off x="3499543" y="2853363"/>
            <a:ext cx="896425" cy="681714"/>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000" dirty="0" smtClean="0"/>
              <a:t>IOC </a:t>
            </a:r>
          </a:p>
          <a:p>
            <a:pPr algn="ctr"/>
            <a:r>
              <a:rPr lang="en-US" sz="1000" dirty="0" smtClean="0"/>
              <a:t>Factory</a:t>
            </a:r>
            <a:endParaRPr lang="en-US" sz="1000" dirty="0"/>
          </a:p>
        </p:txBody>
      </p:sp>
      <p:sp>
        <p:nvSpPr>
          <p:cNvPr id="73" name="Rectangle 72"/>
          <p:cNvSpPr/>
          <p:nvPr/>
        </p:nvSpPr>
        <p:spPr>
          <a:xfrm>
            <a:off x="5375789" y="2428820"/>
            <a:ext cx="1123877" cy="2568102"/>
          </a:xfrm>
          <a:prstGeom prst="rect">
            <a:avLst/>
          </a:prstGeom>
        </p:spPr>
        <p:style>
          <a:lnRef idx="2">
            <a:schemeClr val="accent3"/>
          </a:lnRef>
          <a:fillRef idx="1">
            <a:schemeClr val="lt1"/>
          </a:fillRef>
          <a:effectRef idx="0">
            <a:schemeClr val="accent3"/>
          </a:effectRef>
          <a:fontRef idx="minor">
            <a:schemeClr val="dk1"/>
          </a:fontRef>
        </p:style>
        <p:txBody>
          <a:bodyPr rtlCol="0" anchor="t"/>
          <a:lstStyle/>
          <a:p>
            <a:pPr algn="ctr"/>
            <a:r>
              <a:rPr lang="en-US" sz="1000" dirty="0" smtClean="0"/>
              <a:t>ESS EPICS Environment</a:t>
            </a:r>
            <a:endParaRPr lang="en-US" sz="1000" dirty="0"/>
          </a:p>
        </p:txBody>
      </p:sp>
      <p:sp>
        <p:nvSpPr>
          <p:cNvPr id="74" name="Rectangle 73"/>
          <p:cNvSpPr/>
          <p:nvPr/>
        </p:nvSpPr>
        <p:spPr>
          <a:xfrm>
            <a:off x="5490838" y="2853363"/>
            <a:ext cx="896425" cy="681714"/>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000" b="1" dirty="0" smtClean="0"/>
              <a:t>Device</a:t>
            </a:r>
          </a:p>
          <a:p>
            <a:pPr algn="ctr"/>
            <a:r>
              <a:rPr lang="en-US" sz="1000" dirty="0" smtClean="0"/>
              <a:t>IOC</a:t>
            </a:r>
            <a:endParaRPr lang="en-US" sz="1000" dirty="0"/>
          </a:p>
        </p:txBody>
      </p:sp>
      <p:sp>
        <p:nvSpPr>
          <p:cNvPr id="75" name="Rectangle 74"/>
          <p:cNvSpPr/>
          <p:nvPr/>
        </p:nvSpPr>
        <p:spPr>
          <a:xfrm>
            <a:off x="7174044" y="4401067"/>
            <a:ext cx="1715502" cy="681714"/>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b="1" dirty="0" smtClean="0"/>
              <a:t>Physical Device</a:t>
            </a:r>
            <a:r>
              <a:rPr lang="en-US" sz="1000" dirty="0" smtClean="0"/>
              <a:t> </a:t>
            </a:r>
          </a:p>
          <a:p>
            <a:pPr algn="ctr"/>
            <a:r>
              <a:rPr lang="en-US" sz="1000" dirty="0" smtClean="0"/>
              <a:t>Quadrupole</a:t>
            </a:r>
          </a:p>
          <a:p>
            <a:pPr algn="ctr"/>
            <a:r>
              <a:rPr lang="en-US" sz="1000" dirty="0" smtClean="0"/>
              <a:t>Type Q5</a:t>
            </a:r>
          </a:p>
          <a:p>
            <a:pPr algn="ctr"/>
            <a:r>
              <a:rPr lang="en-US" sz="1000" dirty="0" smtClean="0"/>
              <a:t>Inventory ID: 7830</a:t>
            </a:r>
            <a:endParaRPr lang="en-US" sz="1000" dirty="0"/>
          </a:p>
        </p:txBody>
      </p:sp>
      <p:sp>
        <p:nvSpPr>
          <p:cNvPr id="76" name="Rectangle 75"/>
          <p:cNvSpPr/>
          <p:nvPr/>
        </p:nvSpPr>
        <p:spPr>
          <a:xfrm>
            <a:off x="5493834" y="4215598"/>
            <a:ext cx="896425" cy="681714"/>
          </a:xfrm>
          <a:prstGeom prst="rect">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000" dirty="0" smtClean="0"/>
              <a:t>Services and Applications</a:t>
            </a:r>
            <a:endParaRPr lang="en-US" sz="1000" dirty="0"/>
          </a:p>
        </p:txBody>
      </p:sp>
      <p:cxnSp>
        <p:nvCxnSpPr>
          <p:cNvPr id="82" name="Straight Arrow Connector 81"/>
          <p:cNvCxnSpPr>
            <a:stCxn id="74" idx="2"/>
            <a:endCxn id="76" idx="0"/>
          </p:cNvCxnSpPr>
          <p:nvPr/>
        </p:nvCxnSpPr>
        <p:spPr>
          <a:xfrm>
            <a:off x="5939051" y="3535077"/>
            <a:ext cx="2996" cy="680521"/>
          </a:xfrm>
          <a:prstGeom prst="straightConnector1">
            <a:avLst/>
          </a:prstGeom>
          <a:ln>
            <a:headEnd type="arrow"/>
            <a:tailEnd type="arrow"/>
          </a:ln>
          <a:effectLst/>
        </p:spPr>
        <p:style>
          <a:lnRef idx="2">
            <a:schemeClr val="accent3"/>
          </a:lnRef>
          <a:fillRef idx="0">
            <a:schemeClr val="accent3"/>
          </a:fillRef>
          <a:effectRef idx="1">
            <a:schemeClr val="accent3"/>
          </a:effectRef>
          <a:fontRef idx="minor">
            <a:schemeClr val="tx1"/>
          </a:fontRef>
        </p:style>
      </p:cxnSp>
      <p:cxnSp>
        <p:nvCxnSpPr>
          <p:cNvPr id="85" name="Straight Arrow Connector 84"/>
          <p:cNvCxnSpPr>
            <a:stCxn id="69" idx="3"/>
            <a:endCxn id="70" idx="2"/>
          </p:cNvCxnSpPr>
          <p:nvPr/>
        </p:nvCxnSpPr>
        <p:spPr>
          <a:xfrm>
            <a:off x="1363313" y="3194220"/>
            <a:ext cx="627194" cy="1"/>
          </a:xfrm>
          <a:prstGeom prst="straightConnector1">
            <a:avLst/>
          </a:prstGeom>
          <a:ln>
            <a:tailEnd type="arrow"/>
          </a:ln>
          <a:effectLst/>
        </p:spPr>
        <p:style>
          <a:lnRef idx="2">
            <a:schemeClr val="accent3"/>
          </a:lnRef>
          <a:fillRef idx="0">
            <a:schemeClr val="accent3"/>
          </a:fillRef>
          <a:effectRef idx="1">
            <a:schemeClr val="accent3"/>
          </a:effectRef>
          <a:fontRef idx="minor">
            <a:schemeClr val="tx1"/>
          </a:fontRef>
        </p:style>
      </p:cxnSp>
      <p:sp>
        <p:nvSpPr>
          <p:cNvPr id="86" name="TextBox 85"/>
          <p:cNvSpPr txBox="1"/>
          <p:nvPr/>
        </p:nvSpPr>
        <p:spPr>
          <a:xfrm>
            <a:off x="160942" y="1571188"/>
            <a:ext cx="1876836" cy="553998"/>
          </a:xfrm>
          <a:prstGeom prst="rect">
            <a:avLst/>
          </a:prstGeom>
          <a:noFill/>
        </p:spPr>
        <p:txBody>
          <a:bodyPr wrap="none" rtlCol="0">
            <a:spAutoFit/>
          </a:bodyPr>
          <a:lstStyle/>
          <a:p>
            <a:r>
              <a:rPr lang="en-US" sz="1000" dirty="0">
                <a:solidFill>
                  <a:schemeClr val="accent2"/>
                </a:solidFill>
                <a:latin typeface="Consolas"/>
                <a:cs typeface="Consolas"/>
              </a:rPr>
              <a:t>SPK-010LWU:PWRC-PSQH-010</a:t>
            </a:r>
          </a:p>
          <a:p>
            <a:r>
              <a:rPr lang="en-US" sz="1000" dirty="0" smtClean="0">
                <a:solidFill>
                  <a:schemeClr val="accent2"/>
                </a:solidFill>
                <a:latin typeface="Consolas"/>
                <a:cs typeface="Consolas"/>
              </a:rPr>
              <a:t>SPK</a:t>
            </a:r>
            <a:r>
              <a:rPr lang="en-US" sz="1000" dirty="0">
                <a:solidFill>
                  <a:schemeClr val="accent2"/>
                </a:solidFill>
                <a:latin typeface="Consolas"/>
                <a:cs typeface="Consolas"/>
              </a:rPr>
              <a:t>-010LWU:BMD-QH-</a:t>
            </a:r>
            <a:r>
              <a:rPr lang="en-US" sz="1000" dirty="0" smtClean="0">
                <a:solidFill>
                  <a:schemeClr val="accent2"/>
                </a:solidFill>
                <a:latin typeface="Consolas"/>
                <a:cs typeface="Consolas"/>
              </a:rPr>
              <a:t>010</a:t>
            </a:r>
          </a:p>
          <a:p>
            <a:r>
              <a:rPr lang="en-US" sz="1000" dirty="0">
                <a:solidFill>
                  <a:schemeClr val="accent2"/>
                </a:solidFill>
                <a:latin typeface="Consolas"/>
                <a:cs typeface="Consolas"/>
              </a:rPr>
              <a:t>SPK-010ROW:Ctrl-IOC-010 </a:t>
            </a:r>
            <a:endParaRPr lang="en-US" sz="1000" dirty="0" smtClean="0">
              <a:solidFill>
                <a:schemeClr val="accent2"/>
              </a:solidFill>
              <a:latin typeface="Consolas"/>
              <a:cs typeface="Consolas"/>
            </a:endParaRPr>
          </a:p>
        </p:txBody>
      </p:sp>
      <p:cxnSp>
        <p:nvCxnSpPr>
          <p:cNvPr id="88" name="Straight Arrow Connector 87"/>
          <p:cNvCxnSpPr>
            <a:stCxn id="133" idx="2"/>
            <a:endCxn id="69" idx="0"/>
          </p:cNvCxnSpPr>
          <p:nvPr/>
        </p:nvCxnSpPr>
        <p:spPr>
          <a:xfrm flipH="1">
            <a:off x="915101" y="2465000"/>
            <a:ext cx="5023" cy="388363"/>
          </a:xfrm>
          <a:prstGeom prst="straightConnector1">
            <a:avLst/>
          </a:prstGeom>
          <a:ln>
            <a:tailEnd type="arrow"/>
          </a:ln>
          <a:effectLst/>
        </p:spPr>
        <p:style>
          <a:lnRef idx="2">
            <a:schemeClr val="accent2"/>
          </a:lnRef>
          <a:fillRef idx="0">
            <a:schemeClr val="accent2"/>
          </a:fillRef>
          <a:effectRef idx="1">
            <a:schemeClr val="accent2"/>
          </a:effectRef>
          <a:fontRef idx="minor">
            <a:schemeClr val="tx1"/>
          </a:fontRef>
        </p:style>
      </p:cxnSp>
      <p:sp>
        <p:nvSpPr>
          <p:cNvPr id="89" name="TextBox 88"/>
          <p:cNvSpPr txBox="1"/>
          <p:nvPr/>
        </p:nvSpPr>
        <p:spPr>
          <a:xfrm>
            <a:off x="160942" y="4064408"/>
            <a:ext cx="1441420" cy="369332"/>
          </a:xfrm>
          <a:prstGeom prst="rect">
            <a:avLst/>
          </a:prstGeom>
          <a:noFill/>
        </p:spPr>
        <p:txBody>
          <a:bodyPr wrap="none" rtlCol="0">
            <a:spAutoFit/>
          </a:bodyPr>
          <a:lstStyle/>
          <a:p>
            <a:r>
              <a:rPr lang="en-US" dirty="0" smtClean="0"/>
              <a:t>Relationships</a:t>
            </a:r>
            <a:endParaRPr lang="en-US" dirty="0"/>
          </a:p>
        </p:txBody>
      </p:sp>
      <p:cxnSp>
        <p:nvCxnSpPr>
          <p:cNvPr id="90" name="Straight Arrow Connector 89"/>
          <p:cNvCxnSpPr>
            <a:stCxn id="89" idx="0"/>
            <a:endCxn id="70" idx="3"/>
          </p:cNvCxnSpPr>
          <p:nvPr/>
        </p:nvCxnSpPr>
        <p:spPr>
          <a:xfrm flipV="1">
            <a:off x="881652" y="3548626"/>
            <a:ext cx="1577201" cy="515782"/>
          </a:xfrm>
          <a:prstGeom prst="straightConnector1">
            <a:avLst/>
          </a:prstGeom>
          <a:ln>
            <a:solidFill>
              <a:schemeClr val="tx1"/>
            </a:solidFill>
            <a:tailEnd type="arrow"/>
          </a:ln>
          <a:effectLst/>
        </p:spPr>
        <p:style>
          <a:lnRef idx="2">
            <a:schemeClr val="accent2"/>
          </a:lnRef>
          <a:fillRef idx="0">
            <a:schemeClr val="accent2"/>
          </a:fillRef>
          <a:effectRef idx="1">
            <a:schemeClr val="accent2"/>
          </a:effectRef>
          <a:fontRef idx="minor">
            <a:schemeClr val="tx1"/>
          </a:fontRef>
        </p:style>
      </p:cxnSp>
      <p:sp>
        <p:nvSpPr>
          <p:cNvPr id="93" name="TextBox 92"/>
          <p:cNvSpPr txBox="1"/>
          <p:nvPr/>
        </p:nvSpPr>
        <p:spPr>
          <a:xfrm>
            <a:off x="160942" y="5383272"/>
            <a:ext cx="3487200" cy="369332"/>
          </a:xfrm>
          <a:prstGeom prst="rect">
            <a:avLst/>
          </a:prstGeom>
          <a:noFill/>
        </p:spPr>
        <p:txBody>
          <a:bodyPr wrap="square" rtlCol="0">
            <a:spAutoFit/>
          </a:bodyPr>
          <a:lstStyle/>
          <a:p>
            <a:r>
              <a:rPr lang="en-US" dirty="0" smtClean="0">
                <a:solidFill>
                  <a:schemeClr val="accent6"/>
                </a:solidFill>
              </a:rPr>
              <a:t>Specific Device Type and Properties</a:t>
            </a:r>
            <a:endParaRPr lang="en-US" dirty="0">
              <a:solidFill>
                <a:schemeClr val="accent6"/>
              </a:solidFill>
            </a:endParaRPr>
          </a:p>
        </p:txBody>
      </p:sp>
      <p:cxnSp>
        <p:nvCxnSpPr>
          <p:cNvPr id="94" name="Straight Arrow Connector 93"/>
          <p:cNvCxnSpPr>
            <a:stCxn id="93" idx="0"/>
            <a:endCxn id="70" idx="3"/>
          </p:cNvCxnSpPr>
          <p:nvPr/>
        </p:nvCxnSpPr>
        <p:spPr>
          <a:xfrm flipV="1">
            <a:off x="1904542" y="3548626"/>
            <a:ext cx="554311" cy="1834646"/>
          </a:xfrm>
          <a:prstGeom prst="straightConnector1">
            <a:avLst/>
          </a:prstGeom>
          <a:ln>
            <a:solidFill>
              <a:schemeClr val="accent6"/>
            </a:solidFill>
            <a:tailEnd type="arrow"/>
          </a:ln>
          <a:effectLst/>
        </p:spPr>
        <p:style>
          <a:lnRef idx="2">
            <a:schemeClr val="accent2"/>
          </a:lnRef>
          <a:fillRef idx="0">
            <a:schemeClr val="accent2"/>
          </a:fillRef>
          <a:effectRef idx="1">
            <a:schemeClr val="accent2"/>
          </a:effectRef>
          <a:fontRef idx="minor">
            <a:schemeClr val="tx1"/>
          </a:fontRef>
        </p:style>
      </p:cxnSp>
      <p:cxnSp>
        <p:nvCxnSpPr>
          <p:cNvPr id="103" name="Straight Arrow Connector 102"/>
          <p:cNvCxnSpPr>
            <a:stCxn id="70" idx="4"/>
            <a:endCxn id="72" idx="1"/>
          </p:cNvCxnSpPr>
          <p:nvPr/>
        </p:nvCxnSpPr>
        <p:spPr>
          <a:xfrm flipV="1">
            <a:off x="2927198" y="3194220"/>
            <a:ext cx="572345" cy="1"/>
          </a:xfrm>
          <a:prstGeom prst="straightConnector1">
            <a:avLst/>
          </a:prstGeom>
          <a:ln>
            <a:tailEnd type="arrow"/>
          </a:ln>
          <a:effectLst/>
        </p:spPr>
        <p:style>
          <a:lnRef idx="2">
            <a:schemeClr val="accent3"/>
          </a:lnRef>
          <a:fillRef idx="0">
            <a:schemeClr val="accent3"/>
          </a:fillRef>
          <a:effectRef idx="1">
            <a:schemeClr val="accent3"/>
          </a:effectRef>
          <a:fontRef idx="minor">
            <a:schemeClr val="tx1"/>
          </a:fontRef>
        </p:style>
      </p:cxnSp>
      <p:cxnSp>
        <p:nvCxnSpPr>
          <p:cNvPr id="111" name="Straight Arrow Connector 110"/>
          <p:cNvCxnSpPr>
            <a:stCxn id="72" idx="3"/>
            <a:endCxn id="74" idx="1"/>
          </p:cNvCxnSpPr>
          <p:nvPr/>
        </p:nvCxnSpPr>
        <p:spPr>
          <a:xfrm>
            <a:off x="4395968" y="3194220"/>
            <a:ext cx="1094870" cy="0"/>
          </a:xfrm>
          <a:prstGeom prst="straightConnector1">
            <a:avLst/>
          </a:prstGeom>
          <a:ln>
            <a:tailEnd type="arrow"/>
          </a:ln>
          <a:effectLst/>
        </p:spPr>
        <p:style>
          <a:lnRef idx="2">
            <a:schemeClr val="accent3"/>
          </a:lnRef>
          <a:fillRef idx="0">
            <a:schemeClr val="accent3"/>
          </a:fillRef>
          <a:effectRef idx="1">
            <a:schemeClr val="accent3"/>
          </a:effectRef>
          <a:fontRef idx="minor">
            <a:schemeClr val="tx1"/>
          </a:fontRef>
        </p:style>
      </p:cxnSp>
      <p:sp>
        <p:nvSpPr>
          <p:cNvPr id="116" name="Rectangle 115"/>
          <p:cNvSpPr/>
          <p:nvPr/>
        </p:nvSpPr>
        <p:spPr>
          <a:xfrm>
            <a:off x="7061991" y="2421642"/>
            <a:ext cx="1948946" cy="1232689"/>
          </a:xfrm>
          <a:prstGeom prst="rect">
            <a:avLst/>
          </a:prstGeom>
        </p:spPr>
        <p:style>
          <a:lnRef idx="2">
            <a:schemeClr val="accent4"/>
          </a:lnRef>
          <a:fillRef idx="1">
            <a:schemeClr val="lt1"/>
          </a:fillRef>
          <a:effectRef idx="0">
            <a:schemeClr val="accent4"/>
          </a:effectRef>
          <a:fontRef idx="minor">
            <a:schemeClr val="dk1"/>
          </a:fontRef>
        </p:style>
        <p:txBody>
          <a:bodyPr rtlCol="0" anchor="t"/>
          <a:lstStyle/>
          <a:p>
            <a:pPr algn="ctr"/>
            <a:r>
              <a:rPr lang="en-US" sz="1000" b="1" dirty="0" smtClean="0"/>
              <a:t>Installation Slot</a:t>
            </a:r>
          </a:p>
          <a:p>
            <a:pPr algn="ctr"/>
            <a:r>
              <a:rPr lang="en-US" sz="1000" dirty="0" smtClean="0"/>
              <a:t>PS for 1</a:t>
            </a:r>
            <a:r>
              <a:rPr lang="en-US" sz="1000" baseline="30000" dirty="0" smtClean="0"/>
              <a:t>st</a:t>
            </a:r>
            <a:r>
              <a:rPr lang="en-US" sz="1000" dirty="0" smtClean="0"/>
              <a:t> Quad in 1</a:t>
            </a:r>
            <a:r>
              <a:rPr lang="en-US" sz="1000" baseline="30000" dirty="0" smtClean="0"/>
              <a:t>st</a:t>
            </a:r>
            <a:r>
              <a:rPr lang="en-US" sz="1000" dirty="0" smtClean="0"/>
              <a:t> SPK LWU</a:t>
            </a:r>
            <a:endParaRPr lang="en-US" sz="1000" dirty="0"/>
          </a:p>
        </p:txBody>
      </p:sp>
      <p:sp>
        <p:nvSpPr>
          <p:cNvPr id="117" name="Rectangle 116"/>
          <p:cNvSpPr/>
          <p:nvPr/>
        </p:nvSpPr>
        <p:spPr>
          <a:xfrm>
            <a:off x="7177040" y="2853363"/>
            <a:ext cx="1712506" cy="681714"/>
          </a:xfrm>
          <a:prstGeom prst="rect">
            <a:avLst/>
          </a:prstGeom>
        </p:spPr>
        <p:style>
          <a:lnRef idx="2">
            <a:schemeClr val="accent4"/>
          </a:lnRef>
          <a:fillRef idx="1">
            <a:schemeClr val="lt1"/>
          </a:fillRef>
          <a:effectRef idx="0">
            <a:schemeClr val="accent4"/>
          </a:effectRef>
          <a:fontRef idx="minor">
            <a:schemeClr val="dk1"/>
          </a:fontRef>
        </p:style>
        <p:txBody>
          <a:bodyPr rtlCol="0" anchor="ctr"/>
          <a:lstStyle/>
          <a:p>
            <a:pPr algn="ctr"/>
            <a:r>
              <a:rPr lang="en-US" sz="1000" b="1" dirty="0" smtClean="0"/>
              <a:t>Physical Device</a:t>
            </a:r>
            <a:r>
              <a:rPr lang="en-US" sz="1000" dirty="0" smtClean="0"/>
              <a:t> </a:t>
            </a:r>
          </a:p>
          <a:p>
            <a:pPr algn="ctr"/>
            <a:r>
              <a:rPr lang="en-US" sz="1000" dirty="0" smtClean="0"/>
              <a:t>Power Supply </a:t>
            </a:r>
          </a:p>
          <a:p>
            <a:pPr algn="ctr"/>
            <a:r>
              <a:rPr lang="en-US" sz="1000" dirty="0" smtClean="0"/>
              <a:t>Type PSQ5</a:t>
            </a:r>
          </a:p>
          <a:p>
            <a:pPr algn="ctr"/>
            <a:r>
              <a:rPr lang="en-US" sz="1000" dirty="0" smtClean="0"/>
              <a:t>Inventory ID: 6540</a:t>
            </a:r>
            <a:endParaRPr lang="en-US" sz="1000" dirty="0"/>
          </a:p>
        </p:txBody>
      </p:sp>
      <p:sp>
        <p:nvSpPr>
          <p:cNvPr id="129" name="TextBox 128"/>
          <p:cNvSpPr txBox="1"/>
          <p:nvPr/>
        </p:nvSpPr>
        <p:spPr>
          <a:xfrm>
            <a:off x="7633916" y="1635561"/>
            <a:ext cx="802323" cy="369332"/>
          </a:xfrm>
          <a:prstGeom prst="rect">
            <a:avLst/>
          </a:prstGeom>
          <a:noFill/>
        </p:spPr>
        <p:txBody>
          <a:bodyPr wrap="none" rtlCol="0">
            <a:spAutoFit/>
          </a:bodyPr>
          <a:lstStyle/>
          <a:p>
            <a:pPr algn="ctr"/>
            <a:r>
              <a:rPr lang="en-US" dirty="0" smtClean="0">
                <a:solidFill>
                  <a:schemeClr val="accent1"/>
                </a:solidFill>
              </a:rPr>
              <a:t>Lattice</a:t>
            </a:r>
            <a:endParaRPr lang="en-US" dirty="0">
              <a:solidFill>
                <a:schemeClr val="accent1"/>
              </a:solidFill>
            </a:endParaRPr>
          </a:p>
        </p:txBody>
      </p:sp>
      <p:cxnSp>
        <p:nvCxnSpPr>
          <p:cNvPr id="130" name="Straight Arrow Connector 129"/>
          <p:cNvCxnSpPr>
            <a:stCxn id="129" idx="2"/>
            <a:endCxn id="116" idx="0"/>
          </p:cNvCxnSpPr>
          <p:nvPr/>
        </p:nvCxnSpPr>
        <p:spPr>
          <a:xfrm>
            <a:off x="8035078" y="2004893"/>
            <a:ext cx="1386" cy="416749"/>
          </a:xfrm>
          <a:prstGeom prst="straightConnector1">
            <a:avLst/>
          </a:prstGeom>
          <a:ln>
            <a:solidFill>
              <a:schemeClr val="accent1"/>
            </a:solidFill>
            <a:tailEnd type="arrow"/>
          </a:ln>
          <a:effectLst/>
        </p:spPr>
        <p:style>
          <a:lnRef idx="2">
            <a:schemeClr val="accent2"/>
          </a:lnRef>
          <a:fillRef idx="0">
            <a:schemeClr val="accent2"/>
          </a:fillRef>
          <a:effectRef idx="1">
            <a:schemeClr val="accent2"/>
          </a:effectRef>
          <a:fontRef idx="minor">
            <a:schemeClr val="tx1"/>
          </a:fontRef>
        </p:style>
      </p:cxnSp>
      <p:sp>
        <p:nvSpPr>
          <p:cNvPr id="133" name="TextBox 132"/>
          <p:cNvSpPr txBox="1"/>
          <p:nvPr/>
        </p:nvSpPr>
        <p:spPr>
          <a:xfrm>
            <a:off x="160942" y="2095668"/>
            <a:ext cx="1518364" cy="369332"/>
          </a:xfrm>
          <a:prstGeom prst="rect">
            <a:avLst/>
          </a:prstGeom>
          <a:noFill/>
        </p:spPr>
        <p:txBody>
          <a:bodyPr wrap="none" rtlCol="0">
            <a:spAutoFit/>
          </a:bodyPr>
          <a:lstStyle/>
          <a:p>
            <a:r>
              <a:rPr lang="en-US" dirty="0" smtClean="0">
                <a:solidFill>
                  <a:schemeClr val="accent2"/>
                </a:solidFill>
              </a:rPr>
              <a:t>Device Names</a:t>
            </a:r>
            <a:endParaRPr lang="en-US" dirty="0">
              <a:solidFill>
                <a:schemeClr val="accent2"/>
              </a:solidFill>
            </a:endParaRPr>
          </a:p>
        </p:txBody>
      </p:sp>
      <p:cxnSp>
        <p:nvCxnSpPr>
          <p:cNvPr id="134" name="Straight Arrow Connector 133"/>
          <p:cNvCxnSpPr/>
          <p:nvPr/>
        </p:nvCxnSpPr>
        <p:spPr>
          <a:xfrm flipH="1">
            <a:off x="8197526" y="3654331"/>
            <a:ext cx="1498" cy="632040"/>
          </a:xfrm>
          <a:prstGeom prst="straightConnector1">
            <a:avLst/>
          </a:prstGeom>
          <a:ln>
            <a:solidFill>
              <a:schemeClr val="accent4"/>
            </a:solidFill>
            <a:tailEnd type="arrow"/>
          </a:ln>
          <a:effectLst/>
        </p:spPr>
        <p:style>
          <a:lnRef idx="2">
            <a:schemeClr val="accent3"/>
          </a:lnRef>
          <a:fillRef idx="0">
            <a:schemeClr val="accent3"/>
          </a:fillRef>
          <a:effectRef idx="1">
            <a:schemeClr val="accent3"/>
          </a:effectRef>
          <a:fontRef idx="minor">
            <a:schemeClr val="tx1"/>
          </a:fontRef>
        </p:style>
      </p:cxnSp>
      <p:sp>
        <p:nvSpPr>
          <p:cNvPr id="139" name="TextBox 138"/>
          <p:cNvSpPr txBox="1"/>
          <p:nvPr/>
        </p:nvSpPr>
        <p:spPr>
          <a:xfrm>
            <a:off x="8236382" y="3828998"/>
            <a:ext cx="568886" cy="246221"/>
          </a:xfrm>
          <a:prstGeom prst="rect">
            <a:avLst/>
          </a:prstGeom>
          <a:noFill/>
        </p:spPr>
        <p:txBody>
          <a:bodyPr wrap="none" rtlCol="0">
            <a:spAutoFit/>
          </a:bodyPr>
          <a:lstStyle/>
          <a:p>
            <a:r>
              <a:rPr lang="en-US" sz="1000" dirty="0" smtClean="0">
                <a:solidFill>
                  <a:schemeClr val="accent4"/>
                </a:solidFill>
              </a:rPr>
              <a:t>Powers</a:t>
            </a:r>
            <a:endParaRPr lang="en-US" sz="1000" dirty="0">
              <a:solidFill>
                <a:schemeClr val="accent4"/>
              </a:solidFill>
            </a:endParaRPr>
          </a:p>
        </p:txBody>
      </p:sp>
      <p:sp>
        <p:nvSpPr>
          <p:cNvPr id="140" name="TextBox 139"/>
          <p:cNvSpPr txBox="1"/>
          <p:nvPr/>
        </p:nvSpPr>
        <p:spPr>
          <a:xfrm>
            <a:off x="160942" y="4426892"/>
            <a:ext cx="4203570" cy="400110"/>
          </a:xfrm>
          <a:prstGeom prst="rect">
            <a:avLst/>
          </a:prstGeom>
          <a:noFill/>
        </p:spPr>
        <p:txBody>
          <a:bodyPr wrap="none" rtlCol="0">
            <a:spAutoFit/>
          </a:bodyPr>
          <a:lstStyle/>
          <a:p>
            <a:r>
              <a:rPr lang="en-US" sz="1000" dirty="0">
                <a:latin typeface="Consolas"/>
                <a:cs typeface="Consolas"/>
              </a:rPr>
              <a:t>SPK-010ROW:Ctrl-IOC-010 controls SPK-010LWU:PWRC-PSQH-010</a:t>
            </a:r>
          </a:p>
          <a:p>
            <a:r>
              <a:rPr lang="en-US" sz="1000" dirty="0" smtClean="0">
                <a:latin typeface="Consolas"/>
                <a:cs typeface="Consolas"/>
              </a:rPr>
              <a:t>SPK</a:t>
            </a:r>
            <a:r>
              <a:rPr lang="en-US" sz="1000" dirty="0">
                <a:latin typeface="Consolas"/>
                <a:cs typeface="Consolas"/>
              </a:rPr>
              <a:t>-010LWU:PWRC-PSQH-</a:t>
            </a:r>
            <a:r>
              <a:rPr lang="en-US" sz="1000" dirty="0" smtClean="0">
                <a:latin typeface="Consolas"/>
                <a:cs typeface="Consolas"/>
              </a:rPr>
              <a:t>010 powers SPK</a:t>
            </a:r>
            <a:r>
              <a:rPr lang="en-US" sz="1000" dirty="0">
                <a:latin typeface="Consolas"/>
                <a:cs typeface="Consolas"/>
              </a:rPr>
              <a:t>-010LWU:BMD-QH-</a:t>
            </a:r>
            <a:r>
              <a:rPr lang="en-US" sz="1000" dirty="0" smtClean="0">
                <a:latin typeface="Consolas"/>
                <a:cs typeface="Consolas"/>
              </a:rPr>
              <a:t>010</a:t>
            </a:r>
          </a:p>
        </p:txBody>
      </p:sp>
      <p:cxnSp>
        <p:nvCxnSpPr>
          <p:cNvPr id="146" name="Straight Arrow Connector 145"/>
          <p:cNvCxnSpPr>
            <a:stCxn id="74" idx="3"/>
            <a:endCxn id="117" idx="1"/>
          </p:cNvCxnSpPr>
          <p:nvPr/>
        </p:nvCxnSpPr>
        <p:spPr>
          <a:xfrm>
            <a:off x="6387263" y="3194220"/>
            <a:ext cx="789777" cy="0"/>
          </a:xfrm>
          <a:prstGeom prst="straightConnector1">
            <a:avLst/>
          </a:prstGeom>
          <a:ln>
            <a:headEnd type="none"/>
            <a:tailEnd type="arrow"/>
          </a:ln>
          <a:effectLst/>
        </p:spPr>
        <p:style>
          <a:lnRef idx="2">
            <a:schemeClr val="accent3"/>
          </a:lnRef>
          <a:fillRef idx="0">
            <a:schemeClr val="accent3"/>
          </a:fillRef>
          <a:effectRef idx="1">
            <a:schemeClr val="accent3"/>
          </a:effectRef>
          <a:fontRef idx="minor">
            <a:schemeClr val="tx1"/>
          </a:fontRef>
        </p:style>
      </p:cxnSp>
      <p:sp>
        <p:nvSpPr>
          <p:cNvPr id="149" name="TextBox 148"/>
          <p:cNvSpPr txBox="1"/>
          <p:nvPr/>
        </p:nvSpPr>
        <p:spPr>
          <a:xfrm>
            <a:off x="6478702" y="2894278"/>
            <a:ext cx="622924" cy="246221"/>
          </a:xfrm>
          <a:prstGeom prst="rect">
            <a:avLst/>
          </a:prstGeom>
          <a:noFill/>
        </p:spPr>
        <p:txBody>
          <a:bodyPr wrap="none" rtlCol="0">
            <a:spAutoFit/>
          </a:bodyPr>
          <a:lstStyle/>
          <a:p>
            <a:r>
              <a:rPr lang="en-US" sz="1000" dirty="0" smtClean="0">
                <a:solidFill>
                  <a:srgbClr val="9BBB59"/>
                </a:solidFill>
              </a:rPr>
              <a:t>Controls</a:t>
            </a:r>
            <a:endParaRPr lang="en-US" sz="1000" dirty="0">
              <a:solidFill>
                <a:srgbClr val="9BBB59"/>
              </a:solidFill>
            </a:endParaRPr>
          </a:p>
        </p:txBody>
      </p:sp>
      <p:sp>
        <p:nvSpPr>
          <p:cNvPr id="153" name="TextBox 152"/>
          <p:cNvSpPr txBox="1"/>
          <p:nvPr/>
        </p:nvSpPr>
        <p:spPr>
          <a:xfrm>
            <a:off x="160942" y="5767268"/>
            <a:ext cx="6544658" cy="707886"/>
          </a:xfrm>
          <a:prstGeom prst="rect">
            <a:avLst/>
          </a:prstGeom>
          <a:noFill/>
        </p:spPr>
        <p:txBody>
          <a:bodyPr wrap="square" rtlCol="0">
            <a:spAutoFit/>
          </a:bodyPr>
          <a:lstStyle/>
          <a:p>
            <a:r>
              <a:rPr lang="en-US" sz="1000" dirty="0">
                <a:solidFill>
                  <a:schemeClr val="accent6"/>
                </a:solidFill>
                <a:latin typeface="Consolas"/>
                <a:cs typeface="Consolas"/>
              </a:rPr>
              <a:t>SPK-010ROW:Ctrl-IOC-010 </a:t>
            </a:r>
            <a:r>
              <a:rPr lang="en-US" sz="1000" dirty="0" smtClean="0">
                <a:solidFill>
                  <a:schemeClr val="accent6"/>
                </a:solidFill>
                <a:latin typeface="Consolas"/>
                <a:cs typeface="Consolas"/>
              </a:rPr>
              <a:t>is of specific device type IOC</a:t>
            </a:r>
          </a:p>
          <a:p>
            <a:r>
              <a:rPr lang="en-US" sz="1000" dirty="0" smtClean="0">
                <a:solidFill>
                  <a:schemeClr val="accent6"/>
                </a:solidFill>
                <a:latin typeface="Consolas"/>
                <a:cs typeface="Consolas"/>
              </a:rPr>
              <a:t>SPK</a:t>
            </a:r>
            <a:r>
              <a:rPr lang="en-US" sz="1000" dirty="0">
                <a:solidFill>
                  <a:schemeClr val="accent6"/>
                </a:solidFill>
                <a:latin typeface="Consolas"/>
                <a:cs typeface="Consolas"/>
              </a:rPr>
              <a:t>-010LWU:PWRC-PSQH-</a:t>
            </a:r>
            <a:r>
              <a:rPr lang="en-US" sz="1000" dirty="0" smtClean="0">
                <a:solidFill>
                  <a:schemeClr val="accent6"/>
                </a:solidFill>
                <a:latin typeface="Consolas"/>
                <a:cs typeface="Consolas"/>
              </a:rPr>
              <a:t>010 is of specific device type PSQ5</a:t>
            </a:r>
          </a:p>
          <a:p>
            <a:r>
              <a:rPr lang="en-US" sz="1000" dirty="0">
                <a:solidFill>
                  <a:schemeClr val="accent6"/>
                </a:solidFill>
                <a:latin typeface="Consolas"/>
                <a:cs typeface="Consolas"/>
              </a:rPr>
              <a:t>	</a:t>
            </a:r>
            <a:r>
              <a:rPr lang="en-US" sz="1000" dirty="0" smtClean="0">
                <a:solidFill>
                  <a:schemeClr val="accent6"/>
                </a:solidFill>
                <a:latin typeface="Consolas"/>
                <a:cs typeface="Consolas"/>
              </a:rPr>
              <a:t>Specific device type PSQ5 has property </a:t>
            </a:r>
            <a:r>
              <a:rPr lang="en-US" sz="1000" dirty="0" err="1" smtClean="0">
                <a:solidFill>
                  <a:schemeClr val="accent6"/>
                </a:solidFill>
                <a:latin typeface="Consolas"/>
                <a:cs typeface="Consolas"/>
              </a:rPr>
              <a:t>EPICSModule</a:t>
            </a:r>
            <a:r>
              <a:rPr lang="en-US" sz="1000" dirty="0" smtClean="0">
                <a:solidFill>
                  <a:schemeClr val="accent6"/>
                </a:solidFill>
                <a:latin typeface="Consolas"/>
                <a:cs typeface="Consolas"/>
              </a:rPr>
              <a:t>=XXXYYYZZ</a:t>
            </a:r>
            <a:endParaRPr lang="en-US" sz="1000" dirty="0">
              <a:solidFill>
                <a:schemeClr val="accent6"/>
              </a:solidFill>
              <a:latin typeface="Consolas"/>
              <a:cs typeface="Consolas"/>
            </a:endParaRPr>
          </a:p>
          <a:p>
            <a:r>
              <a:rPr lang="en-US" sz="1000" dirty="0" smtClean="0">
                <a:solidFill>
                  <a:schemeClr val="accent6"/>
                </a:solidFill>
                <a:latin typeface="Consolas"/>
                <a:cs typeface="Consolas"/>
              </a:rPr>
              <a:t>SPK</a:t>
            </a:r>
            <a:r>
              <a:rPr lang="en-US" sz="1000" dirty="0">
                <a:solidFill>
                  <a:schemeClr val="accent6"/>
                </a:solidFill>
                <a:latin typeface="Consolas"/>
                <a:cs typeface="Consolas"/>
              </a:rPr>
              <a:t>-010LWU:BMD-QH-</a:t>
            </a:r>
            <a:r>
              <a:rPr lang="en-US" sz="1000" dirty="0" smtClean="0">
                <a:solidFill>
                  <a:schemeClr val="accent6"/>
                </a:solidFill>
                <a:latin typeface="Consolas"/>
                <a:cs typeface="Consolas"/>
              </a:rPr>
              <a:t>010 </a:t>
            </a:r>
            <a:r>
              <a:rPr lang="en-US" sz="1000" dirty="0">
                <a:solidFill>
                  <a:schemeClr val="accent6"/>
                </a:solidFill>
                <a:latin typeface="Consolas"/>
                <a:cs typeface="Consolas"/>
              </a:rPr>
              <a:t>is of specific </a:t>
            </a:r>
            <a:r>
              <a:rPr lang="en-US" sz="1000" dirty="0" smtClean="0">
                <a:solidFill>
                  <a:schemeClr val="accent6"/>
                </a:solidFill>
                <a:latin typeface="Consolas"/>
                <a:cs typeface="Consolas"/>
              </a:rPr>
              <a:t>device type Q5</a:t>
            </a:r>
            <a:endParaRPr lang="en-US" sz="1000" dirty="0">
              <a:solidFill>
                <a:schemeClr val="accent6"/>
              </a:solidFill>
              <a:latin typeface="Consolas"/>
              <a:cs typeface="Consolas"/>
            </a:endParaRPr>
          </a:p>
        </p:txBody>
      </p:sp>
      <p:cxnSp>
        <p:nvCxnSpPr>
          <p:cNvPr id="167" name="Straight Arrow Connector 166"/>
          <p:cNvCxnSpPr>
            <a:stCxn id="117" idx="2"/>
            <a:endCxn id="75" idx="0"/>
          </p:cNvCxnSpPr>
          <p:nvPr/>
        </p:nvCxnSpPr>
        <p:spPr>
          <a:xfrm flipH="1">
            <a:off x="8031795" y="3535077"/>
            <a:ext cx="1498" cy="865990"/>
          </a:xfrm>
          <a:prstGeom prst="straightConnector1">
            <a:avLst/>
          </a:prstGeom>
          <a:ln w="57150" cmpd="sng">
            <a:solidFill>
              <a:schemeClr val="accent4"/>
            </a:solidFill>
            <a:headEnd type="none"/>
            <a:tailEnd type="none"/>
          </a:ln>
          <a:effectLst/>
        </p:spPr>
        <p:style>
          <a:lnRef idx="2">
            <a:schemeClr val="accent3"/>
          </a:lnRef>
          <a:fillRef idx="0">
            <a:schemeClr val="accent3"/>
          </a:fillRef>
          <a:effectRef idx="1">
            <a:schemeClr val="accent3"/>
          </a:effectRef>
          <a:fontRef idx="minor">
            <a:schemeClr val="tx1"/>
          </a:fontRef>
        </p:style>
      </p:cxnSp>
      <p:sp>
        <p:nvSpPr>
          <p:cNvPr id="170" name="TextBox 169"/>
          <p:cNvSpPr txBox="1"/>
          <p:nvPr/>
        </p:nvSpPr>
        <p:spPr>
          <a:xfrm>
            <a:off x="7494702" y="3859478"/>
            <a:ext cx="475085" cy="246221"/>
          </a:xfrm>
          <a:prstGeom prst="rect">
            <a:avLst/>
          </a:prstGeom>
          <a:noFill/>
        </p:spPr>
        <p:txBody>
          <a:bodyPr wrap="none" rtlCol="0">
            <a:spAutoFit/>
          </a:bodyPr>
          <a:lstStyle/>
          <a:p>
            <a:r>
              <a:rPr lang="en-US" sz="1000" dirty="0" smtClean="0">
                <a:solidFill>
                  <a:schemeClr val="accent4"/>
                </a:solidFill>
              </a:rPr>
              <a:t>Cable</a:t>
            </a:r>
            <a:endParaRPr lang="en-US" sz="1000" dirty="0">
              <a:solidFill>
                <a:schemeClr val="accent4"/>
              </a:solidFill>
            </a:endParaRPr>
          </a:p>
        </p:txBody>
      </p:sp>
      <p:sp>
        <p:nvSpPr>
          <p:cNvPr id="186" name="TextBox 185"/>
          <p:cNvSpPr txBox="1"/>
          <p:nvPr/>
        </p:nvSpPr>
        <p:spPr>
          <a:xfrm>
            <a:off x="4497383" y="2873958"/>
            <a:ext cx="774571" cy="246221"/>
          </a:xfrm>
          <a:prstGeom prst="rect">
            <a:avLst/>
          </a:prstGeom>
          <a:noFill/>
        </p:spPr>
        <p:txBody>
          <a:bodyPr wrap="none" rtlCol="0">
            <a:spAutoFit/>
          </a:bodyPr>
          <a:lstStyle/>
          <a:p>
            <a:pPr algn="ctr"/>
            <a:r>
              <a:rPr lang="en-US" sz="1000" dirty="0" smtClean="0">
                <a:solidFill>
                  <a:srgbClr val="9BBB59"/>
                </a:solidFill>
              </a:rPr>
              <a:t>Generation</a:t>
            </a:r>
            <a:endParaRPr lang="en-US" sz="1000" dirty="0" smtClean="0">
              <a:solidFill>
                <a:srgbClr val="9BBB59"/>
              </a:solidFill>
            </a:endParaRPr>
          </a:p>
        </p:txBody>
      </p:sp>
      <p:sp>
        <p:nvSpPr>
          <p:cNvPr id="187" name="TextBox 186"/>
          <p:cNvSpPr txBox="1"/>
          <p:nvPr/>
        </p:nvSpPr>
        <p:spPr>
          <a:xfrm>
            <a:off x="8073822" y="1969718"/>
            <a:ext cx="736099" cy="400110"/>
          </a:xfrm>
          <a:prstGeom prst="rect">
            <a:avLst/>
          </a:prstGeom>
          <a:noFill/>
        </p:spPr>
        <p:txBody>
          <a:bodyPr wrap="none" rtlCol="0">
            <a:spAutoFit/>
          </a:bodyPr>
          <a:lstStyle/>
          <a:p>
            <a:r>
              <a:rPr lang="en-US" sz="1000" dirty="0" smtClean="0">
                <a:solidFill>
                  <a:srgbClr val="4F81BD"/>
                </a:solidFill>
              </a:rPr>
              <a:t>Beamline </a:t>
            </a:r>
          </a:p>
          <a:p>
            <a:r>
              <a:rPr lang="en-US" sz="1000" dirty="0" smtClean="0">
                <a:solidFill>
                  <a:srgbClr val="4F81BD"/>
                </a:solidFill>
              </a:rPr>
              <a:t>Elements+</a:t>
            </a:r>
            <a:endParaRPr lang="en-US" sz="1000" dirty="0">
              <a:solidFill>
                <a:srgbClr val="4F81BD"/>
              </a:solidFill>
            </a:endParaRPr>
          </a:p>
        </p:txBody>
      </p:sp>
      <p:sp>
        <p:nvSpPr>
          <p:cNvPr id="188" name="TextBox 187"/>
          <p:cNvSpPr txBox="1"/>
          <p:nvPr/>
        </p:nvSpPr>
        <p:spPr>
          <a:xfrm>
            <a:off x="3456790" y="1986734"/>
            <a:ext cx="1851776" cy="369332"/>
          </a:xfrm>
          <a:prstGeom prst="rect">
            <a:avLst/>
          </a:prstGeom>
          <a:noFill/>
        </p:spPr>
        <p:txBody>
          <a:bodyPr wrap="none" rtlCol="0">
            <a:spAutoFit/>
          </a:bodyPr>
          <a:lstStyle/>
          <a:p>
            <a:r>
              <a:rPr lang="en-US" dirty="0" smtClean="0"/>
              <a:t>IOC Configuration</a:t>
            </a:r>
            <a:endParaRPr lang="en-US" dirty="0"/>
          </a:p>
        </p:txBody>
      </p:sp>
      <p:sp>
        <p:nvSpPr>
          <p:cNvPr id="189" name="TextBox 188"/>
          <p:cNvSpPr txBox="1"/>
          <p:nvPr/>
        </p:nvSpPr>
        <p:spPr>
          <a:xfrm>
            <a:off x="3456790" y="1607538"/>
            <a:ext cx="1876836" cy="400110"/>
          </a:xfrm>
          <a:prstGeom prst="rect">
            <a:avLst/>
          </a:prstGeom>
          <a:noFill/>
        </p:spPr>
        <p:txBody>
          <a:bodyPr wrap="none" rtlCol="0">
            <a:spAutoFit/>
          </a:bodyPr>
          <a:lstStyle/>
          <a:p>
            <a:r>
              <a:rPr lang="en-US" sz="1000" dirty="0" smtClean="0">
                <a:latin typeface="Consolas"/>
                <a:cs typeface="Consolas"/>
              </a:rPr>
              <a:t>OS, EPICS, etc. versions</a:t>
            </a:r>
            <a:endParaRPr lang="is-IS" sz="1000" dirty="0">
              <a:latin typeface="Consolas"/>
              <a:cs typeface="Consolas"/>
            </a:endParaRPr>
          </a:p>
          <a:p>
            <a:r>
              <a:rPr lang="en-US" sz="1000" dirty="0" smtClean="0">
                <a:latin typeface="Consolas"/>
                <a:cs typeface="Consolas"/>
              </a:rPr>
              <a:t>EPICS Modules &amp; Snippets</a:t>
            </a:r>
          </a:p>
        </p:txBody>
      </p:sp>
      <p:cxnSp>
        <p:nvCxnSpPr>
          <p:cNvPr id="190" name="Straight Arrow Connector 189"/>
          <p:cNvCxnSpPr>
            <a:stCxn id="188" idx="2"/>
            <a:endCxn id="72" idx="0"/>
          </p:cNvCxnSpPr>
          <p:nvPr/>
        </p:nvCxnSpPr>
        <p:spPr>
          <a:xfrm flipH="1">
            <a:off x="3947756" y="2356066"/>
            <a:ext cx="434922" cy="497297"/>
          </a:xfrm>
          <a:prstGeom prst="straightConnector1">
            <a:avLst/>
          </a:prstGeom>
          <a:ln>
            <a:solidFill>
              <a:schemeClr val="tx1"/>
            </a:solidFill>
            <a:tailEnd type="arrow"/>
          </a:ln>
          <a:effectLst/>
        </p:spPr>
        <p:style>
          <a:lnRef idx="2">
            <a:schemeClr val="accent2"/>
          </a:lnRef>
          <a:fillRef idx="0">
            <a:schemeClr val="accent2"/>
          </a:fillRef>
          <a:effectRef idx="1">
            <a:schemeClr val="accent2"/>
          </a:effectRef>
          <a:fontRef idx="minor">
            <a:schemeClr val="tx1"/>
          </a:fontRef>
        </p:style>
      </p:cxnSp>
      <p:sp>
        <p:nvSpPr>
          <p:cNvPr id="197" name="TextBox 196"/>
          <p:cNvSpPr txBox="1"/>
          <p:nvPr/>
        </p:nvSpPr>
        <p:spPr>
          <a:xfrm>
            <a:off x="4627725" y="3270198"/>
            <a:ext cx="534196" cy="400110"/>
          </a:xfrm>
          <a:prstGeom prst="rect">
            <a:avLst/>
          </a:prstGeom>
          <a:noFill/>
        </p:spPr>
        <p:txBody>
          <a:bodyPr wrap="none" rtlCol="0">
            <a:spAutoFit/>
          </a:bodyPr>
          <a:lstStyle/>
          <a:p>
            <a:pPr algn="ctr"/>
            <a:r>
              <a:rPr lang="en-US" sz="1000" dirty="0" smtClean="0">
                <a:solidFill>
                  <a:srgbClr val="9BBB59"/>
                </a:solidFill>
              </a:rPr>
              <a:t>env.sh</a:t>
            </a:r>
          </a:p>
          <a:p>
            <a:pPr algn="ctr"/>
            <a:r>
              <a:rPr lang="en-US" sz="1000" dirty="0" smtClean="0">
                <a:solidFill>
                  <a:srgbClr val="9BBB59"/>
                </a:solidFill>
              </a:rPr>
              <a:t>st.cmd</a:t>
            </a:r>
          </a:p>
        </p:txBody>
      </p:sp>
      <p:sp>
        <p:nvSpPr>
          <p:cNvPr id="47" name="Can 46"/>
          <p:cNvSpPr/>
          <p:nvPr/>
        </p:nvSpPr>
        <p:spPr>
          <a:xfrm>
            <a:off x="1982326" y="1984867"/>
            <a:ext cx="936691" cy="708811"/>
          </a:xfrm>
          <a:prstGeom prst="can">
            <a:avLst/>
          </a:prstGeom>
        </p:spPr>
        <p:style>
          <a:lnRef idx="2">
            <a:schemeClr val="accent3"/>
          </a:lnRef>
          <a:fillRef idx="1">
            <a:schemeClr val="lt1"/>
          </a:fillRef>
          <a:effectRef idx="0">
            <a:schemeClr val="accent3"/>
          </a:effectRef>
          <a:fontRef idx="minor">
            <a:schemeClr val="dk1"/>
          </a:fontRef>
        </p:style>
        <p:txBody>
          <a:bodyPr rtlCol="0" anchor="ctr"/>
          <a:lstStyle/>
          <a:p>
            <a:pPr algn="ctr"/>
            <a:r>
              <a:rPr lang="en-US" sz="1000" dirty="0" smtClean="0"/>
              <a:t>Cable DB</a:t>
            </a:r>
            <a:endParaRPr lang="en-US" sz="1000" dirty="0"/>
          </a:p>
        </p:txBody>
      </p:sp>
      <p:cxnSp>
        <p:nvCxnSpPr>
          <p:cNvPr id="48" name="Straight Arrow Connector 47"/>
          <p:cNvCxnSpPr>
            <a:stCxn id="69" idx="3"/>
            <a:endCxn id="47" idx="2"/>
          </p:cNvCxnSpPr>
          <p:nvPr/>
        </p:nvCxnSpPr>
        <p:spPr>
          <a:xfrm flipV="1">
            <a:off x="1363313" y="2339273"/>
            <a:ext cx="619013" cy="854947"/>
          </a:xfrm>
          <a:prstGeom prst="straightConnector1">
            <a:avLst/>
          </a:prstGeom>
          <a:ln>
            <a:tailEnd type="arrow"/>
          </a:ln>
          <a:effectLst/>
        </p:spPr>
        <p:style>
          <a:lnRef idx="2">
            <a:schemeClr val="accent3"/>
          </a:lnRef>
          <a:fillRef idx="0">
            <a:schemeClr val="accent3"/>
          </a:fillRef>
          <a:effectRef idx="1">
            <a:schemeClr val="accent3"/>
          </a:effectRef>
          <a:fontRef idx="minor">
            <a:schemeClr val="tx1"/>
          </a:fontRef>
        </p:style>
      </p:cxnSp>
    </p:spTree>
    <p:extLst>
      <p:ext uri="{BB962C8B-B14F-4D97-AF65-F5344CB8AC3E}">
        <p14:creationId xmlns:p14="http://schemas.microsoft.com/office/powerpoint/2010/main" val="542169326"/>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Status</a:t>
            </a:r>
            <a:endParaRPr lang="en-US" dirty="0"/>
          </a:p>
        </p:txBody>
      </p:sp>
      <p:sp>
        <p:nvSpPr>
          <p:cNvPr id="3" name="Content Placeholder 2"/>
          <p:cNvSpPr>
            <a:spLocks noGrp="1"/>
          </p:cNvSpPr>
          <p:nvPr>
            <p:ph idx="1"/>
          </p:nvPr>
        </p:nvSpPr>
        <p:spPr/>
        <p:txBody>
          <a:bodyPr>
            <a:normAutofit fontScale="92500" lnSpcReduction="20000"/>
          </a:bodyPr>
          <a:lstStyle/>
          <a:p>
            <a:pPr>
              <a:buFont typeface="Wingdings" charset="2"/>
              <a:buChar char="ü"/>
            </a:pPr>
            <a:r>
              <a:rPr lang="en-US" dirty="0" smtClean="0"/>
              <a:t>Tools from ICS are available</a:t>
            </a:r>
          </a:p>
          <a:p>
            <a:pPr>
              <a:buFont typeface="Wingdings" charset="2"/>
              <a:buChar char="ü"/>
            </a:pPr>
            <a:r>
              <a:rPr lang="en-US" dirty="0" smtClean="0"/>
              <a:t>Workflows are understood, but not formalized yet</a:t>
            </a:r>
          </a:p>
          <a:p>
            <a:pPr>
              <a:buFont typeface="Wingdings" charset="2"/>
              <a:buChar char="ü"/>
            </a:pPr>
            <a:r>
              <a:rPr lang="en-US" dirty="0" smtClean="0"/>
              <a:t>Population of databases:</a:t>
            </a:r>
            <a:endParaRPr lang="en-US" dirty="0"/>
          </a:p>
          <a:p>
            <a:pPr lvl="1"/>
            <a:r>
              <a:rPr lang="en-US" b="1" dirty="0" smtClean="0"/>
              <a:t>Naming Service</a:t>
            </a:r>
            <a:r>
              <a:rPr lang="en-US" dirty="0" smtClean="0"/>
              <a:t>: 2,332 names registered</a:t>
            </a:r>
          </a:p>
          <a:p>
            <a:pPr lvl="1"/>
            <a:r>
              <a:rPr lang="en-US" b="1" dirty="0" smtClean="0"/>
              <a:t>CCDB</a:t>
            </a:r>
            <a:r>
              <a:rPr lang="en-US" dirty="0" smtClean="0"/>
              <a:t>: </a:t>
            </a:r>
            <a:r>
              <a:rPr lang="en-US" dirty="0" smtClean="0"/>
              <a:t>test environments</a:t>
            </a:r>
            <a:endParaRPr lang="en-US" dirty="0" smtClean="0"/>
          </a:p>
          <a:p>
            <a:pPr lvl="1"/>
            <a:r>
              <a:rPr lang="en-US" b="1" dirty="0" smtClean="0"/>
              <a:t>Cable DB</a:t>
            </a:r>
            <a:r>
              <a:rPr lang="en-US" dirty="0" smtClean="0"/>
              <a:t>: 129 Cable Types defined, campaign going on now to register the cable </a:t>
            </a:r>
            <a:r>
              <a:rPr lang="en-US" dirty="0" smtClean="0"/>
              <a:t>instances</a:t>
            </a:r>
          </a:p>
          <a:p>
            <a:endParaRPr lang="en-US" dirty="0"/>
          </a:p>
          <a:p>
            <a:pPr marL="0" indent="0" algn="ctr">
              <a:buNone/>
            </a:pPr>
            <a:r>
              <a:rPr lang="en-US" i="1" dirty="0" smtClean="0"/>
              <a:t>Work on these distributed systems beforehand (including complete vertical tests) can greatly minimize the risk of delays, as their troubleshooting time is likely to </a:t>
            </a:r>
            <a:r>
              <a:rPr lang="en-US" i="1" dirty="0"/>
              <a:t>dominate during installation and </a:t>
            </a:r>
            <a:r>
              <a:rPr lang="en-US" i="1" dirty="0" smtClean="0"/>
              <a:t>commissioning.</a:t>
            </a:r>
            <a:endParaRPr lang="en-US" i="1" dirty="0" smtClean="0"/>
          </a:p>
        </p:txBody>
      </p:sp>
      <p:sp>
        <p:nvSpPr>
          <p:cNvPr id="4" name="Slide Number Placeholder 3"/>
          <p:cNvSpPr>
            <a:spLocks noGrp="1"/>
          </p:cNvSpPr>
          <p:nvPr>
            <p:ph type="sldNum" sz="quarter" idx="12"/>
          </p:nvPr>
        </p:nvSpPr>
        <p:spPr/>
        <p:txBody>
          <a:bodyPr/>
          <a:lstStyle/>
          <a:p>
            <a:fld id="{551115BC-487E-4422-894C-CB7CD3E79223}" type="slidenum">
              <a:rPr lang="sv-SE" smtClean="0"/>
              <a:t>24</a:t>
            </a:fld>
            <a:endParaRPr lang="sv-SE" dirty="0"/>
          </a:p>
        </p:txBody>
      </p:sp>
    </p:spTree>
    <p:extLst>
      <p:ext uri="{BB962C8B-B14F-4D97-AF65-F5344CB8AC3E}">
        <p14:creationId xmlns:p14="http://schemas.microsoft.com/office/powerpoint/2010/main" val="1903373103"/>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Q&amp;A</a:t>
            </a:r>
            <a:endParaRPr lang="en-US" dirty="0"/>
          </a:p>
        </p:txBody>
      </p:sp>
      <p:sp>
        <p:nvSpPr>
          <p:cNvPr id="3" name="Subtitle 2"/>
          <p:cNvSpPr>
            <a:spLocks noGrp="1"/>
          </p:cNvSpPr>
          <p:nvPr>
            <p:ph type="subTitle" idx="1"/>
          </p:nvPr>
        </p:nvSpPr>
        <p:spPr/>
        <p:txBody>
          <a:bodyPr/>
          <a:lstStyle/>
          <a:p>
            <a:r>
              <a:rPr lang="en-US" dirty="0" smtClean="0">
                <a:solidFill>
                  <a:schemeClr val="bg1">
                    <a:lumMod val="95000"/>
                  </a:schemeClr>
                </a:solidFill>
              </a:rPr>
              <a:t>Thanks to all the colleagues at ICS and AD that made this presentation possible. </a:t>
            </a:r>
            <a:endParaRPr lang="en-US" dirty="0">
              <a:solidFill>
                <a:schemeClr val="bg1">
                  <a:lumMod val="95000"/>
                </a:schemeClr>
              </a:solidFill>
            </a:endParaRPr>
          </a:p>
        </p:txBody>
      </p:sp>
    </p:spTree>
    <p:extLst>
      <p:ext uri="{BB962C8B-B14F-4D97-AF65-F5344CB8AC3E}">
        <p14:creationId xmlns:p14="http://schemas.microsoft.com/office/powerpoint/2010/main" val="2762778192"/>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Backup Slides</a:t>
            </a:r>
            <a:endParaRPr lang="en-US" dirty="0"/>
          </a:p>
        </p:txBody>
      </p:sp>
    </p:spTree>
    <p:extLst>
      <p:ext uri="{BB962C8B-B14F-4D97-AF65-F5344CB8AC3E}">
        <p14:creationId xmlns:p14="http://schemas.microsoft.com/office/powerpoint/2010/main" val="1869101996"/>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ICS data flow diagram</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27</a:t>
            </a:fld>
            <a:endParaRPr lang="sv-SE" dirty="0"/>
          </a:p>
        </p:txBody>
      </p:sp>
      <p:pic>
        <p:nvPicPr>
          <p:cNvPr id="5" name="Content Placeholder 4"/>
          <p:cNvPicPr>
            <a:picLocks noGrp="1"/>
          </p:cNvPicPr>
          <p:nvPr>
            <p:ph idx="1"/>
          </p:nvPr>
        </p:nvPicPr>
        <p:blipFill rotWithShape="1">
          <a:blip r:embed="rId2" cstate="print">
            <a:extLst>
              <a:ext uri="{28A0092B-C50C-407E-A947-70E740481C1C}">
                <a14:useLocalDpi xmlns:a14="http://schemas.microsoft.com/office/drawing/2010/main" val="0"/>
              </a:ext>
            </a:extLst>
          </a:blip>
          <a:srcRect l="-12124" r="-12124"/>
          <a:stretch/>
        </p:blipFill>
        <p:spPr bwMode="auto">
          <a:xfrm>
            <a:off x="1025306" y="2034712"/>
            <a:ext cx="8229600" cy="4525963"/>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972428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ESS Naming Convention</a:t>
            </a:r>
            <a:br>
              <a:rPr lang="en-US" dirty="0"/>
            </a:br>
            <a:r>
              <a:rPr lang="en-US" dirty="0" smtClean="0"/>
              <a:t>Vacuum Systems</a:t>
            </a:r>
            <a:endParaRPr lang="en-US" dirty="0"/>
          </a:p>
        </p:txBody>
      </p:sp>
      <p:sp>
        <p:nvSpPr>
          <p:cNvPr id="3" name="Content Placeholder 2"/>
          <p:cNvSpPr>
            <a:spLocks noGrp="1"/>
          </p:cNvSpPr>
          <p:nvPr>
            <p:ph idx="1"/>
          </p:nvPr>
        </p:nvSpPr>
        <p:spPr/>
        <p:txBody>
          <a:bodyPr/>
          <a:lstStyle/>
          <a:p>
            <a:r>
              <a:rPr lang="is-IS" dirty="0" smtClean="0"/>
              <a:t>Discipline: VAC</a:t>
            </a:r>
          </a:p>
          <a:p>
            <a:r>
              <a:rPr lang="is-IS" dirty="0" smtClean="0"/>
              <a:t>Ion Source and LEBT Vacuum System</a:t>
            </a:r>
          </a:p>
          <a:p>
            <a:r>
              <a:rPr lang="is-IS" dirty="0" smtClean="0"/>
              <a:t>Rack schematics Catania</a:t>
            </a:r>
          </a:p>
          <a:p>
            <a:endParaRPr lang="is-IS" dirty="0"/>
          </a:p>
          <a:p>
            <a:endParaRPr lang="en-US" dirty="0" smtClean="0"/>
          </a:p>
          <a:p>
            <a:endParaRPr lang="en-US" dirty="0"/>
          </a:p>
          <a:p>
            <a:r>
              <a:rPr lang="en-US" dirty="0" smtClean="0"/>
              <a:t>Reference </a:t>
            </a:r>
            <a:r>
              <a:rPr lang="en-US" dirty="0"/>
              <a:t>document: </a:t>
            </a:r>
            <a:r>
              <a:rPr lang="en-US" dirty="0">
                <a:hlinkClick r:id="rId3"/>
              </a:rPr>
              <a:t>ESS-0043149</a:t>
            </a:r>
            <a:endParaRPr lang="en-US" dirty="0"/>
          </a:p>
          <a:p>
            <a:pPr marL="0" indent="0">
              <a:buNone/>
            </a:pP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28</a:t>
            </a:fld>
            <a:endParaRPr lang="sv-SE" dirty="0"/>
          </a:p>
        </p:txBody>
      </p:sp>
      <p:grpSp>
        <p:nvGrpSpPr>
          <p:cNvPr id="8" name="Group 7"/>
          <p:cNvGrpSpPr/>
          <p:nvPr/>
        </p:nvGrpSpPr>
        <p:grpSpPr>
          <a:xfrm>
            <a:off x="6405998" y="1550846"/>
            <a:ext cx="1483494" cy="4970012"/>
            <a:chOff x="5821591" y="528187"/>
            <a:chExt cx="1764460" cy="6048861"/>
          </a:xfrm>
        </p:grpSpPr>
        <p:pic>
          <p:nvPicPr>
            <p:cNvPr id="5" name="Picture 4" descr="Screen Shot 2016-10-05 at 17.41.29.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821591" y="4382826"/>
              <a:ext cx="1748951" cy="2194222"/>
            </a:xfrm>
            <a:prstGeom prst="rect">
              <a:avLst/>
            </a:prstGeom>
          </p:spPr>
        </p:pic>
        <p:pic>
          <p:nvPicPr>
            <p:cNvPr id="6" name="Picture 5" descr="Screen Shot 2016-10-05 at 17.41.5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824047" y="2663409"/>
              <a:ext cx="1762004" cy="2099606"/>
            </a:xfrm>
            <a:prstGeom prst="rect">
              <a:avLst/>
            </a:prstGeom>
          </p:spPr>
        </p:pic>
        <p:pic>
          <p:nvPicPr>
            <p:cNvPr id="7" name="Picture 6" descr="Screen Shot 2016-10-05 at 17.42.15.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37507" y="528187"/>
              <a:ext cx="1721852" cy="2156846"/>
            </a:xfrm>
            <a:prstGeom prst="rect">
              <a:avLst/>
            </a:prstGeom>
          </p:spPr>
        </p:pic>
      </p:grpSp>
    </p:spTree>
    <p:extLst>
      <p:ext uri="{BB962C8B-B14F-4D97-AF65-F5344CB8AC3E}">
        <p14:creationId xmlns:p14="http://schemas.microsoft.com/office/powerpoint/2010/main" val="350014730"/>
      </p:ext>
    </p:extLst>
  </p:cSld>
  <p:clrMapOvr>
    <a:masterClrMapping/>
  </p:clrMapOvr>
  <mc:AlternateContent xmlns:mc="http://schemas.openxmlformats.org/markup-compatibility/2006">
    <mc:Choice xmlns:p14="http://schemas.microsoft.com/office/powerpoint/2010/main" Requires="p14">
      <p:transition spd="slow" p14:dur="2000"/>
    </mc:Choice>
    <mc:Fallback>
      <p:transition xmlns:p14="http://schemas.microsoft.com/office/powerpoint/2010/mai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are we building?</a:t>
            </a:r>
            <a:br>
              <a:rPr lang="en-US" dirty="0"/>
            </a:br>
            <a:r>
              <a:rPr lang="en-US" dirty="0"/>
              <a:t>The ESS Linear Accelerator</a:t>
            </a:r>
          </a:p>
        </p:txBody>
      </p:sp>
      <p:sp>
        <p:nvSpPr>
          <p:cNvPr id="3" name="Content Placeholder 2"/>
          <p:cNvSpPr>
            <a:spLocks noGrp="1"/>
          </p:cNvSpPr>
          <p:nvPr>
            <p:ph idx="1"/>
          </p:nvPr>
        </p:nvSpPr>
        <p:spPr/>
        <p:txBody>
          <a:bodyPr>
            <a:normAutofit fontScale="77500" lnSpcReduction="20000"/>
          </a:bodyPr>
          <a:lstStyle/>
          <a:p>
            <a:pPr marL="0" indent="0">
              <a:buNone/>
            </a:pPr>
            <a:r>
              <a:rPr lang="en-US" b="1" dirty="0" smtClean="0"/>
              <a:t>What does that mean for different people?</a:t>
            </a:r>
          </a:p>
          <a:p>
            <a:r>
              <a:rPr lang="en-US" b="1" dirty="0"/>
              <a:t>Manager:</a:t>
            </a:r>
            <a:r>
              <a:rPr lang="en-US" dirty="0"/>
              <a:t> a machine that meets the promises made to the member countries and the </a:t>
            </a:r>
            <a:r>
              <a:rPr lang="en-US" dirty="0" smtClean="0"/>
              <a:t>users</a:t>
            </a:r>
          </a:p>
          <a:p>
            <a:pPr lvl="1"/>
            <a:r>
              <a:rPr lang="en-US" dirty="0"/>
              <a:t>Work Breakdown Structure (WBS), and </a:t>
            </a:r>
            <a:r>
              <a:rPr lang="en-US" dirty="0" smtClean="0"/>
              <a:t>Integrated </a:t>
            </a:r>
            <a:r>
              <a:rPr lang="en-US" dirty="0"/>
              <a:t>Schedule</a:t>
            </a:r>
          </a:p>
          <a:p>
            <a:r>
              <a:rPr lang="en-US" b="1" dirty="0"/>
              <a:t>Physicist:</a:t>
            </a:r>
            <a:r>
              <a:rPr lang="en-US" dirty="0"/>
              <a:t> series of </a:t>
            </a:r>
            <a:r>
              <a:rPr lang="en-US" dirty="0" smtClean="0"/>
              <a:t>abstract objects </a:t>
            </a:r>
            <a:r>
              <a:rPr lang="en-US" dirty="0"/>
              <a:t>that manipulate ideal beams under ideal </a:t>
            </a:r>
            <a:r>
              <a:rPr lang="en-US" dirty="0" smtClean="0"/>
              <a:t>conditions</a:t>
            </a:r>
          </a:p>
          <a:p>
            <a:pPr lvl="1"/>
            <a:r>
              <a:rPr lang="en-US" dirty="0" err="1" smtClean="0"/>
              <a:t>TraceWin</a:t>
            </a:r>
            <a:r>
              <a:rPr lang="en-US" dirty="0" smtClean="0"/>
              <a:t> simulation code</a:t>
            </a:r>
          </a:p>
          <a:p>
            <a:r>
              <a:rPr lang="en-US" b="1" dirty="0" smtClean="0"/>
              <a:t>Engineer:</a:t>
            </a:r>
            <a:r>
              <a:rPr lang="en-US" dirty="0" smtClean="0"/>
              <a:t> many physical components that need to meet </a:t>
            </a:r>
            <a:r>
              <a:rPr lang="en-US" dirty="0" smtClean="0"/>
              <a:t>functional requirements</a:t>
            </a:r>
            <a:r>
              <a:rPr lang="en-US" dirty="0" smtClean="0"/>
              <a:t>, have interfaces to other physical components and are located in physical locations</a:t>
            </a:r>
          </a:p>
          <a:p>
            <a:pPr lvl="1"/>
            <a:r>
              <a:rPr lang="en-US" dirty="0" smtClean="0"/>
              <a:t>Specifications, Design Reports, EBOMs, </a:t>
            </a:r>
            <a:r>
              <a:rPr lang="en-US" dirty="0"/>
              <a:t>part drawings, P&amp;</a:t>
            </a:r>
            <a:r>
              <a:rPr lang="en-US" dirty="0" smtClean="0"/>
              <a:t>IDs</a:t>
            </a:r>
            <a:r>
              <a:rPr lang="is-IS" dirty="0" smtClean="0"/>
              <a:t>…</a:t>
            </a:r>
            <a:endParaRPr lang="en-US" dirty="0" smtClean="0"/>
          </a:p>
          <a:p>
            <a:r>
              <a:rPr lang="en-US" b="1" dirty="0" smtClean="0"/>
              <a:t>Operator</a:t>
            </a:r>
            <a:r>
              <a:rPr lang="en-US" b="1" dirty="0"/>
              <a:t>:</a:t>
            </a:r>
            <a:r>
              <a:rPr lang="en-US" dirty="0"/>
              <a:t> </a:t>
            </a:r>
            <a:r>
              <a:rPr lang="en-US" dirty="0" smtClean="0"/>
              <a:t>screens with interfaces </a:t>
            </a:r>
            <a:r>
              <a:rPr lang="en-US" dirty="0"/>
              <a:t>to </a:t>
            </a:r>
            <a:r>
              <a:rPr lang="en-US" dirty="0" smtClean="0"/>
              <a:t>all the devices that need to be controlled and monitored for operating the accelerator</a:t>
            </a:r>
          </a:p>
          <a:p>
            <a:pPr lvl="1"/>
            <a:r>
              <a:rPr lang="en-US" dirty="0" smtClean="0"/>
              <a:t>High </a:t>
            </a:r>
            <a:r>
              <a:rPr lang="en-US" dirty="0"/>
              <a:t>level </a:t>
            </a:r>
            <a:r>
              <a:rPr lang="en-US" dirty="0" smtClean="0"/>
              <a:t>applications on the Control Room </a:t>
            </a:r>
            <a:r>
              <a:rPr lang="en-US" dirty="0"/>
              <a:t>that display information from field devices and </a:t>
            </a:r>
            <a:r>
              <a:rPr lang="en-US" dirty="0" smtClean="0"/>
              <a:t>databases</a:t>
            </a:r>
          </a:p>
          <a:p>
            <a:pPr marL="0" indent="0">
              <a:buNone/>
            </a:pP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29</a:t>
            </a:fld>
            <a:endParaRPr lang="sv-SE" dirty="0"/>
          </a:p>
        </p:txBody>
      </p:sp>
    </p:spTree>
    <p:extLst>
      <p:ext uri="{BB962C8B-B14F-4D97-AF65-F5344CB8AC3E}">
        <p14:creationId xmlns:p14="http://schemas.microsoft.com/office/powerpoint/2010/main" val="2995992080"/>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1600201"/>
            <a:ext cx="8229600" cy="2260848"/>
          </a:xfrm>
        </p:spPr>
        <p:txBody>
          <a:bodyPr>
            <a:normAutofit/>
          </a:bodyPr>
          <a:lstStyle/>
          <a:p>
            <a:pPr marL="0" indent="0" algn="ctr">
              <a:buNone/>
            </a:pPr>
            <a:r>
              <a:rPr lang="en-GB" sz="4200" dirty="0" smtClean="0"/>
              <a:t>Expected number of controls items to be configured and monitored</a:t>
            </a:r>
          </a:p>
        </p:txBody>
      </p:sp>
      <p:sp>
        <p:nvSpPr>
          <p:cNvPr id="4" name="Slide Number Placeholder 3"/>
          <p:cNvSpPr>
            <a:spLocks noGrp="1"/>
          </p:cNvSpPr>
          <p:nvPr>
            <p:ph type="sldNum" sz="quarter" idx="12"/>
          </p:nvPr>
        </p:nvSpPr>
        <p:spPr/>
        <p:txBody>
          <a:bodyPr/>
          <a:lstStyle/>
          <a:p>
            <a:fld id="{551115BC-487E-4422-894C-CB7CD3E79223}" type="slidenum">
              <a:rPr lang="en-GB" smtClean="0"/>
              <a:t>3</a:t>
            </a:fld>
            <a:endParaRPr lang="en-GB"/>
          </a:p>
        </p:txBody>
      </p:sp>
      <p:sp>
        <p:nvSpPr>
          <p:cNvPr id="29" name="Content Placeholder 8"/>
          <p:cNvSpPr txBox="1">
            <a:spLocks/>
          </p:cNvSpPr>
          <p:nvPr/>
        </p:nvSpPr>
        <p:spPr>
          <a:xfrm>
            <a:off x="491547" y="3721596"/>
            <a:ext cx="1738536" cy="74867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3200" dirty="0" smtClean="0"/>
              <a:t>~600</a:t>
            </a:r>
            <a:endParaRPr lang="en-US" sz="3200" baseline="30000" dirty="0"/>
          </a:p>
        </p:txBody>
      </p:sp>
      <p:sp>
        <p:nvSpPr>
          <p:cNvPr id="30" name="Content Placeholder 8"/>
          <p:cNvSpPr txBox="1">
            <a:spLocks/>
          </p:cNvSpPr>
          <p:nvPr/>
        </p:nvSpPr>
        <p:spPr>
          <a:xfrm>
            <a:off x="2627784" y="3721596"/>
            <a:ext cx="1738536" cy="74867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3200" dirty="0" smtClean="0"/>
              <a:t>~10</a:t>
            </a:r>
            <a:r>
              <a:rPr lang="en-US" sz="3200" baseline="30000" dirty="0" smtClean="0"/>
              <a:t>4</a:t>
            </a:r>
            <a:endParaRPr lang="en-US" sz="3200" baseline="30000" dirty="0"/>
          </a:p>
        </p:txBody>
      </p:sp>
      <p:sp>
        <p:nvSpPr>
          <p:cNvPr id="31" name="Content Placeholder 8"/>
          <p:cNvSpPr txBox="1">
            <a:spLocks/>
          </p:cNvSpPr>
          <p:nvPr/>
        </p:nvSpPr>
        <p:spPr>
          <a:xfrm>
            <a:off x="4764021" y="3721596"/>
            <a:ext cx="1738536" cy="74867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3200" dirty="0" smtClean="0"/>
              <a:t>~6*10</a:t>
            </a:r>
            <a:r>
              <a:rPr lang="en-US" sz="3200" baseline="30000" dirty="0" smtClean="0"/>
              <a:t>5</a:t>
            </a:r>
            <a:endParaRPr lang="en-US" sz="3200" baseline="30000" dirty="0"/>
          </a:p>
        </p:txBody>
      </p:sp>
      <p:sp>
        <p:nvSpPr>
          <p:cNvPr id="32" name="Content Placeholder 8"/>
          <p:cNvSpPr txBox="1">
            <a:spLocks/>
          </p:cNvSpPr>
          <p:nvPr/>
        </p:nvSpPr>
        <p:spPr>
          <a:xfrm>
            <a:off x="6900259" y="3721596"/>
            <a:ext cx="1738536" cy="74867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None/>
            </a:pPr>
            <a:r>
              <a:rPr lang="en-US" sz="3200" dirty="0"/>
              <a:t>~</a:t>
            </a:r>
            <a:r>
              <a:rPr lang="en-US" sz="3200" dirty="0" smtClean="0"/>
              <a:t>10</a:t>
            </a:r>
            <a:r>
              <a:rPr lang="en-US" sz="3200" baseline="30000" dirty="0" smtClean="0"/>
              <a:t>6</a:t>
            </a:r>
            <a:endParaRPr lang="en-US" sz="3200" baseline="30000" dirty="0"/>
          </a:p>
        </p:txBody>
      </p:sp>
      <p:sp>
        <p:nvSpPr>
          <p:cNvPr id="33" name="Content Placeholder 8"/>
          <p:cNvSpPr txBox="1">
            <a:spLocks/>
          </p:cNvSpPr>
          <p:nvPr/>
        </p:nvSpPr>
        <p:spPr>
          <a:xfrm>
            <a:off x="491547" y="4585692"/>
            <a:ext cx="1738536" cy="74867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400" dirty="0" smtClean="0"/>
              <a:t>IOCs</a:t>
            </a:r>
            <a:endParaRPr lang="en-US" sz="2400" dirty="0"/>
          </a:p>
        </p:txBody>
      </p:sp>
      <p:sp>
        <p:nvSpPr>
          <p:cNvPr id="34" name="Content Placeholder 8"/>
          <p:cNvSpPr txBox="1">
            <a:spLocks/>
          </p:cNvSpPr>
          <p:nvPr/>
        </p:nvSpPr>
        <p:spPr>
          <a:xfrm>
            <a:off x="2627784" y="4585692"/>
            <a:ext cx="1738536" cy="74867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400" dirty="0" smtClean="0"/>
              <a:t>Devices</a:t>
            </a:r>
            <a:endParaRPr lang="en-US" sz="2400" dirty="0"/>
          </a:p>
        </p:txBody>
      </p:sp>
      <p:sp>
        <p:nvSpPr>
          <p:cNvPr id="35" name="Content Placeholder 8"/>
          <p:cNvSpPr txBox="1">
            <a:spLocks/>
          </p:cNvSpPr>
          <p:nvPr/>
        </p:nvSpPr>
        <p:spPr>
          <a:xfrm>
            <a:off x="4764021" y="4585692"/>
            <a:ext cx="1738536" cy="748679"/>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400" dirty="0" smtClean="0"/>
              <a:t>Records</a:t>
            </a:r>
            <a:endParaRPr lang="en-US" sz="2400" dirty="0"/>
          </a:p>
        </p:txBody>
      </p:sp>
      <p:sp>
        <p:nvSpPr>
          <p:cNvPr id="36" name="Content Placeholder 8"/>
          <p:cNvSpPr txBox="1">
            <a:spLocks/>
          </p:cNvSpPr>
          <p:nvPr/>
        </p:nvSpPr>
        <p:spPr>
          <a:xfrm>
            <a:off x="6900259" y="4585692"/>
            <a:ext cx="1738536" cy="748679"/>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lgn="ctr">
              <a:buFont typeface="Arial" panose="020B0604020202020204" pitchFamily="34" charset="0"/>
              <a:buNone/>
            </a:pPr>
            <a:r>
              <a:rPr lang="en-US" sz="2400" dirty="0" smtClean="0"/>
              <a:t>Process Variables</a:t>
            </a:r>
          </a:p>
          <a:p>
            <a:pPr marL="0" indent="0" algn="ctr">
              <a:buFont typeface="Arial" panose="020B0604020202020204" pitchFamily="34" charset="0"/>
              <a:buNone/>
            </a:pPr>
            <a:r>
              <a:rPr lang="en-US" sz="2400" dirty="0" smtClean="0"/>
              <a:t>(PVs)</a:t>
            </a:r>
            <a:endParaRPr lang="en-US" sz="2400" dirty="0"/>
          </a:p>
        </p:txBody>
      </p:sp>
      <p:sp>
        <p:nvSpPr>
          <p:cNvPr id="12" name="Title 1"/>
          <p:cNvSpPr>
            <a:spLocks noGrp="1"/>
          </p:cNvSpPr>
          <p:nvPr>
            <p:ph type="title"/>
          </p:nvPr>
        </p:nvSpPr>
        <p:spPr>
          <a:xfrm>
            <a:off x="457200" y="274638"/>
            <a:ext cx="7139136" cy="1143000"/>
          </a:xfrm>
        </p:spPr>
        <p:txBody>
          <a:bodyPr/>
          <a:lstStyle/>
          <a:p>
            <a:r>
              <a:rPr lang="en-US" dirty="0" smtClean="0"/>
              <a:t>Scope of the distributed controls system</a:t>
            </a:r>
            <a:endParaRPr lang="en-US" dirty="0"/>
          </a:p>
        </p:txBody>
      </p:sp>
    </p:spTree>
    <p:extLst>
      <p:ext uri="{BB962C8B-B14F-4D97-AF65-F5344CB8AC3E}">
        <p14:creationId xmlns:p14="http://schemas.microsoft.com/office/powerpoint/2010/main" val="43347815"/>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our Common Goal?</a:t>
            </a:r>
            <a:br>
              <a:rPr lang="en-US" dirty="0" smtClean="0"/>
            </a:br>
            <a:r>
              <a:rPr lang="en-US" dirty="0" smtClean="0"/>
              <a:t>Control and Monitor the Accelerator</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The Accelerator has thousands of </a:t>
            </a:r>
            <a:r>
              <a:rPr lang="en-US" b="1" dirty="0" smtClean="0"/>
              <a:t>components that need to be controlled and/or monitored </a:t>
            </a:r>
            <a:r>
              <a:rPr lang="en-US" dirty="0" smtClean="0"/>
              <a:t>from the Integrated Control System (ICS). Many ACC-ICS interfaces.</a:t>
            </a:r>
          </a:p>
          <a:p>
            <a:r>
              <a:rPr lang="en-US" dirty="0" smtClean="0"/>
              <a:t>Installation is starting soon, and for </a:t>
            </a:r>
            <a:r>
              <a:rPr lang="en-US" b="1" dirty="0" smtClean="0"/>
              <a:t>commissioning</a:t>
            </a:r>
            <a:r>
              <a:rPr lang="en-US" dirty="0" smtClean="0"/>
              <a:t> we will need certain services from the ICS ready.</a:t>
            </a:r>
          </a:p>
          <a:p>
            <a:r>
              <a:rPr lang="en-US" dirty="0" smtClean="0"/>
              <a:t>To interact with the ICS services, the Accelerator components need to make their </a:t>
            </a:r>
            <a:r>
              <a:rPr lang="en-US" b="1" dirty="0" smtClean="0"/>
              <a:t>Process Variables </a:t>
            </a:r>
            <a:r>
              <a:rPr lang="en-US" dirty="0" smtClean="0"/>
              <a:t>(PV) available via </a:t>
            </a:r>
            <a:r>
              <a:rPr lang="en-US" b="1" dirty="0" smtClean="0"/>
              <a:t>Input Output Controllers </a:t>
            </a:r>
            <a:r>
              <a:rPr lang="en-US" dirty="0" smtClean="0"/>
              <a:t>(IOC). Hundreds of IOCs will need to be deployed.</a:t>
            </a:r>
          </a:p>
          <a:p>
            <a:r>
              <a:rPr lang="en-US" dirty="0" smtClean="0"/>
              <a:t>The PVs need to be distinguishable from each other. </a:t>
            </a:r>
            <a:r>
              <a:rPr lang="en-US" b="1" dirty="0" smtClean="0"/>
              <a:t>They need unique names.</a:t>
            </a:r>
          </a:p>
          <a:p>
            <a:r>
              <a:rPr lang="en-US" dirty="0" smtClean="0"/>
              <a:t>Other components also need names, e.g. components that are connected by cables so these can be registered in the Cables Database.</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30</a:t>
            </a:fld>
            <a:endParaRPr lang="sv-SE" dirty="0"/>
          </a:p>
        </p:txBody>
      </p:sp>
    </p:spTree>
    <p:extLst>
      <p:ext uri="{BB962C8B-B14F-4D97-AF65-F5344CB8AC3E}">
        <p14:creationId xmlns:p14="http://schemas.microsoft.com/office/powerpoint/2010/main" val="1167864628"/>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Functionalities expected from the CCDB</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Record system configuration (for each equipment item: ID, status, location, responsible person, PV names, connected cables</a:t>
            </a:r>
            <a:r>
              <a:rPr lang="is-IS" dirty="0" smtClean="0"/>
              <a:t>…)</a:t>
            </a:r>
            <a:endParaRPr lang="en-US" dirty="0" smtClean="0"/>
          </a:p>
          <a:p>
            <a:r>
              <a:rPr lang="en-US" dirty="0" smtClean="0"/>
              <a:t>Configuration change management (history of changes, roll-back mechanisms)</a:t>
            </a:r>
          </a:p>
          <a:p>
            <a:r>
              <a:rPr lang="en-US" dirty="0" smtClean="0"/>
              <a:t>Record of the names of the </a:t>
            </a:r>
            <a:r>
              <a:rPr lang="en-US" dirty="0" smtClean="0"/>
              <a:t>PVs? </a:t>
            </a:r>
            <a:r>
              <a:rPr lang="en-US" dirty="0" smtClean="0"/>
              <a:t>(and validation of the Device Names based on the ESS Naming Convention)</a:t>
            </a:r>
          </a:p>
          <a:p>
            <a:endParaRPr lang="en-US" dirty="0" smtClean="0"/>
          </a:p>
          <a:p>
            <a:r>
              <a:rPr lang="en-US" dirty="0"/>
              <a:t>This enables the operation (control and monitoring) of the machine, plus:</a:t>
            </a:r>
          </a:p>
          <a:p>
            <a:pPr lvl="1"/>
            <a:r>
              <a:rPr lang="en-US" dirty="0" smtClean="0"/>
              <a:t>Investigation </a:t>
            </a:r>
            <a:r>
              <a:rPr lang="en-US" dirty="0"/>
              <a:t>of operation in various modes</a:t>
            </a:r>
          </a:p>
          <a:p>
            <a:pPr lvl="1"/>
            <a:r>
              <a:rPr lang="en-US" dirty="0"/>
              <a:t>Studies of sensitivity of the design to uncertainties</a:t>
            </a:r>
          </a:p>
          <a:p>
            <a:pPr lvl="1"/>
            <a:r>
              <a:rPr lang="en-US" dirty="0"/>
              <a:t>Investigation of operational </a:t>
            </a:r>
            <a:r>
              <a:rPr lang="en-US" dirty="0" smtClean="0"/>
              <a:t>flexibility</a:t>
            </a:r>
          </a:p>
          <a:p>
            <a:pPr lvl="1"/>
            <a:endParaRPr lang="en-US" dirty="0"/>
          </a:p>
          <a:p>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31</a:t>
            </a:fld>
            <a:endParaRPr lang="sv-SE" dirty="0"/>
          </a:p>
        </p:txBody>
      </p:sp>
    </p:spTree>
    <p:extLst>
      <p:ext uri="{BB962C8B-B14F-4D97-AF65-F5344CB8AC3E}">
        <p14:creationId xmlns:p14="http://schemas.microsoft.com/office/powerpoint/2010/main" val="394109058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sources and aggregation</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32</a:t>
            </a:fld>
            <a:endParaRPr lang="sv-SE" dirty="0"/>
          </a:p>
        </p:txBody>
      </p:sp>
      <p:sp>
        <p:nvSpPr>
          <p:cNvPr id="5" name="TextBox 4"/>
          <p:cNvSpPr txBox="1"/>
          <p:nvPr/>
        </p:nvSpPr>
        <p:spPr>
          <a:xfrm>
            <a:off x="43464" y="1635720"/>
            <a:ext cx="817088" cy="369332"/>
          </a:xfrm>
          <a:prstGeom prst="rect">
            <a:avLst/>
          </a:prstGeom>
          <a:noFill/>
        </p:spPr>
        <p:txBody>
          <a:bodyPr wrap="none" rtlCol="0">
            <a:spAutoFit/>
          </a:bodyPr>
          <a:lstStyle/>
          <a:p>
            <a:r>
              <a:rPr lang="en-US" dirty="0" smtClean="0"/>
              <a:t>Layout</a:t>
            </a:r>
            <a:endParaRPr lang="en-US" dirty="0"/>
          </a:p>
        </p:txBody>
      </p:sp>
      <p:sp>
        <p:nvSpPr>
          <p:cNvPr id="6" name="TextBox 5"/>
          <p:cNvSpPr txBox="1"/>
          <p:nvPr/>
        </p:nvSpPr>
        <p:spPr>
          <a:xfrm>
            <a:off x="32301" y="2067155"/>
            <a:ext cx="1704688" cy="369332"/>
          </a:xfrm>
          <a:prstGeom prst="rect">
            <a:avLst/>
          </a:prstGeom>
          <a:noFill/>
        </p:spPr>
        <p:txBody>
          <a:bodyPr wrap="none" rtlCol="0">
            <a:spAutoFit/>
          </a:bodyPr>
          <a:lstStyle/>
          <a:p>
            <a:r>
              <a:rPr lang="en-US" dirty="0" smtClean="0"/>
              <a:t>Equipment Data</a:t>
            </a:r>
            <a:endParaRPr lang="en-US" dirty="0"/>
          </a:p>
        </p:txBody>
      </p:sp>
      <p:sp>
        <p:nvSpPr>
          <p:cNvPr id="7" name="TextBox 6"/>
          <p:cNvSpPr txBox="1"/>
          <p:nvPr/>
        </p:nvSpPr>
        <p:spPr>
          <a:xfrm>
            <a:off x="30756" y="2479345"/>
            <a:ext cx="1561545" cy="369332"/>
          </a:xfrm>
          <a:prstGeom prst="rect">
            <a:avLst/>
          </a:prstGeom>
          <a:noFill/>
        </p:spPr>
        <p:txBody>
          <a:bodyPr wrap="none" rtlCol="0">
            <a:spAutoFit/>
          </a:bodyPr>
          <a:lstStyle/>
          <a:p>
            <a:r>
              <a:rPr lang="en-US" dirty="0" smtClean="0"/>
              <a:t>Powering Data</a:t>
            </a:r>
            <a:endParaRPr lang="en-US" dirty="0"/>
          </a:p>
        </p:txBody>
      </p:sp>
      <p:sp>
        <p:nvSpPr>
          <p:cNvPr id="8" name="TextBox 7"/>
          <p:cNvSpPr txBox="1"/>
          <p:nvPr/>
        </p:nvSpPr>
        <p:spPr>
          <a:xfrm>
            <a:off x="2033565" y="2057535"/>
            <a:ext cx="1830249" cy="369332"/>
          </a:xfrm>
          <a:prstGeom prst="rect">
            <a:avLst/>
          </a:prstGeom>
          <a:noFill/>
        </p:spPr>
        <p:txBody>
          <a:bodyPr wrap="none" rtlCol="0">
            <a:spAutoFit/>
          </a:bodyPr>
          <a:lstStyle/>
          <a:p>
            <a:r>
              <a:rPr lang="en-US" dirty="0" smtClean="0"/>
              <a:t>Schematic Layout</a:t>
            </a:r>
            <a:endParaRPr lang="en-US" dirty="0"/>
          </a:p>
        </p:txBody>
      </p:sp>
      <p:sp>
        <p:nvSpPr>
          <p:cNvPr id="9" name="TextBox 8"/>
          <p:cNvSpPr txBox="1"/>
          <p:nvPr/>
        </p:nvSpPr>
        <p:spPr>
          <a:xfrm>
            <a:off x="1849221" y="3008552"/>
            <a:ext cx="1946341" cy="369332"/>
          </a:xfrm>
          <a:prstGeom prst="rect">
            <a:avLst/>
          </a:prstGeom>
          <a:noFill/>
        </p:spPr>
        <p:txBody>
          <a:bodyPr wrap="none" rtlCol="0">
            <a:spAutoFit/>
          </a:bodyPr>
          <a:lstStyle/>
          <a:p>
            <a:r>
              <a:rPr lang="en-US" dirty="0" smtClean="0"/>
              <a:t>Mechanical Layout</a:t>
            </a:r>
            <a:endParaRPr lang="en-US" dirty="0"/>
          </a:p>
        </p:txBody>
      </p:sp>
      <p:sp>
        <p:nvSpPr>
          <p:cNvPr id="10" name="TextBox 9"/>
          <p:cNvSpPr txBox="1"/>
          <p:nvPr/>
        </p:nvSpPr>
        <p:spPr>
          <a:xfrm>
            <a:off x="1847678" y="3468851"/>
            <a:ext cx="2124425" cy="369332"/>
          </a:xfrm>
          <a:prstGeom prst="rect">
            <a:avLst/>
          </a:prstGeom>
          <a:noFill/>
        </p:spPr>
        <p:txBody>
          <a:bodyPr wrap="none" rtlCol="0">
            <a:spAutoFit/>
          </a:bodyPr>
          <a:lstStyle/>
          <a:p>
            <a:r>
              <a:rPr lang="en-US" dirty="0" err="1" smtClean="0"/>
              <a:t>TraceWin</a:t>
            </a:r>
            <a:r>
              <a:rPr lang="en-US" dirty="0" smtClean="0"/>
              <a:t> Input Data</a:t>
            </a:r>
            <a:endParaRPr lang="en-US" dirty="0"/>
          </a:p>
        </p:txBody>
      </p:sp>
      <p:sp>
        <p:nvSpPr>
          <p:cNvPr id="11" name="TextBox 10"/>
          <p:cNvSpPr txBox="1"/>
          <p:nvPr/>
        </p:nvSpPr>
        <p:spPr>
          <a:xfrm>
            <a:off x="1847679" y="4296333"/>
            <a:ext cx="2885788" cy="369332"/>
          </a:xfrm>
          <a:prstGeom prst="rect">
            <a:avLst/>
          </a:prstGeom>
          <a:noFill/>
        </p:spPr>
        <p:txBody>
          <a:bodyPr wrap="none" rtlCol="0">
            <a:spAutoFit/>
          </a:bodyPr>
          <a:lstStyle/>
          <a:p>
            <a:r>
              <a:rPr lang="en-US" dirty="0" smtClean="0"/>
              <a:t>Site Infrastructure Geometry</a:t>
            </a:r>
            <a:endParaRPr lang="en-US" dirty="0"/>
          </a:p>
        </p:txBody>
      </p:sp>
      <p:sp>
        <p:nvSpPr>
          <p:cNvPr id="12" name="TextBox 11"/>
          <p:cNvSpPr txBox="1"/>
          <p:nvPr/>
        </p:nvSpPr>
        <p:spPr>
          <a:xfrm>
            <a:off x="1847679" y="3911458"/>
            <a:ext cx="1368133" cy="369332"/>
          </a:xfrm>
          <a:prstGeom prst="rect">
            <a:avLst/>
          </a:prstGeom>
          <a:noFill/>
        </p:spPr>
        <p:txBody>
          <a:bodyPr wrap="none" rtlCol="0">
            <a:spAutoFit/>
          </a:bodyPr>
          <a:lstStyle/>
          <a:p>
            <a:r>
              <a:rPr lang="en-US" dirty="0" smtClean="0"/>
              <a:t>Cabling Data</a:t>
            </a:r>
            <a:endParaRPr lang="en-US" dirty="0"/>
          </a:p>
        </p:txBody>
      </p:sp>
      <p:sp>
        <p:nvSpPr>
          <p:cNvPr id="13" name="TextBox 12"/>
          <p:cNvSpPr txBox="1"/>
          <p:nvPr/>
        </p:nvSpPr>
        <p:spPr>
          <a:xfrm>
            <a:off x="1854897" y="4671588"/>
            <a:ext cx="2733516" cy="369332"/>
          </a:xfrm>
          <a:prstGeom prst="rect">
            <a:avLst/>
          </a:prstGeom>
          <a:noFill/>
        </p:spPr>
        <p:txBody>
          <a:bodyPr wrap="none" rtlCol="0">
            <a:spAutoFit/>
          </a:bodyPr>
          <a:lstStyle/>
          <a:p>
            <a:r>
              <a:rPr lang="en-US" dirty="0" smtClean="0"/>
              <a:t>Survey and Alignment Data</a:t>
            </a:r>
            <a:endParaRPr lang="en-US" dirty="0"/>
          </a:p>
        </p:txBody>
      </p:sp>
      <p:sp>
        <p:nvSpPr>
          <p:cNvPr id="14" name="TextBox 13"/>
          <p:cNvSpPr txBox="1"/>
          <p:nvPr/>
        </p:nvSpPr>
        <p:spPr>
          <a:xfrm>
            <a:off x="4820712" y="3391878"/>
            <a:ext cx="1915909" cy="369332"/>
          </a:xfrm>
          <a:prstGeom prst="rect">
            <a:avLst/>
          </a:prstGeom>
          <a:noFill/>
        </p:spPr>
        <p:txBody>
          <a:bodyPr wrap="none" rtlCol="0">
            <a:spAutoFit/>
          </a:bodyPr>
          <a:lstStyle/>
          <a:p>
            <a:r>
              <a:rPr lang="en-US" dirty="0" smtClean="0"/>
              <a:t>Installation Layout</a:t>
            </a:r>
            <a:endParaRPr lang="en-US" dirty="0"/>
          </a:p>
        </p:txBody>
      </p:sp>
      <p:sp>
        <p:nvSpPr>
          <p:cNvPr id="15" name="TextBox 14"/>
          <p:cNvSpPr txBox="1"/>
          <p:nvPr/>
        </p:nvSpPr>
        <p:spPr>
          <a:xfrm>
            <a:off x="4867275" y="5218485"/>
            <a:ext cx="1700856" cy="369332"/>
          </a:xfrm>
          <a:prstGeom prst="rect">
            <a:avLst/>
          </a:prstGeom>
          <a:noFill/>
        </p:spPr>
        <p:txBody>
          <a:bodyPr wrap="none" rtlCol="0">
            <a:spAutoFit/>
          </a:bodyPr>
          <a:lstStyle/>
          <a:p>
            <a:r>
              <a:rPr lang="en-US" dirty="0" smtClean="0"/>
              <a:t>Calibration Data</a:t>
            </a:r>
            <a:endParaRPr lang="en-US" dirty="0"/>
          </a:p>
        </p:txBody>
      </p:sp>
      <p:sp>
        <p:nvSpPr>
          <p:cNvPr id="16" name="TextBox 15"/>
          <p:cNvSpPr txBox="1"/>
          <p:nvPr/>
        </p:nvSpPr>
        <p:spPr>
          <a:xfrm>
            <a:off x="7282263" y="4564195"/>
            <a:ext cx="1953780" cy="369332"/>
          </a:xfrm>
          <a:prstGeom prst="rect">
            <a:avLst/>
          </a:prstGeom>
          <a:noFill/>
        </p:spPr>
        <p:txBody>
          <a:bodyPr wrap="none" rtlCol="0">
            <a:spAutoFit/>
          </a:bodyPr>
          <a:lstStyle/>
          <a:p>
            <a:r>
              <a:rPr lang="en-US" dirty="0" smtClean="0"/>
              <a:t>Data for Operation</a:t>
            </a:r>
            <a:endParaRPr lang="en-US" dirty="0"/>
          </a:p>
        </p:txBody>
      </p:sp>
      <p:sp>
        <p:nvSpPr>
          <p:cNvPr id="17" name="TextBox 16"/>
          <p:cNvSpPr txBox="1"/>
          <p:nvPr/>
        </p:nvSpPr>
        <p:spPr>
          <a:xfrm>
            <a:off x="2758632" y="5659541"/>
            <a:ext cx="4010082" cy="369332"/>
          </a:xfrm>
          <a:prstGeom prst="rect">
            <a:avLst/>
          </a:prstGeom>
          <a:noFill/>
        </p:spPr>
        <p:txBody>
          <a:bodyPr wrap="none" rtlCol="0">
            <a:spAutoFit/>
          </a:bodyPr>
          <a:lstStyle/>
          <a:p>
            <a:r>
              <a:rPr lang="en-US" dirty="0" smtClean="0"/>
              <a:t>Manufacturing and Test Data - Travellers</a:t>
            </a:r>
            <a:endParaRPr lang="en-US" dirty="0"/>
          </a:p>
        </p:txBody>
      </p:sp>
      <p:sp>
        <p:nvSpPr>
          <p:cNvPr id="18" name="Right Brace 17"/>
          <p:cNvSpPr/>
          <p:nvPr/>
        </p:nvSpPr>
        <p:spPr>
          <a:xfrm>
            <a:off x="1696032" y="1633399"/>
            <a:ext cx="175511" cy="1214680"/>
          </a:xfrm>
          <a:prstGeom prst="rightBrace">
            <a:avLst/>
          </a:pr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sp>
        <p:nvSpPr>
          <p:cNvPr id="19" name="Right Brace 18"/>
          <p:cNvSpPr/>
          <p:nvPr/>
        </p:nvSpPr>
        <p:spPr>
          <a:xfrm>
            <a:off x="4638666" y="2084077"/>
            <a:ext cx="167433" cy="2996279"/>
          </a:xfrm>
          <a:prstGeom prst="rightBrace">
            <a:avLst/>
          </a:pr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sp>
        <p:nvSpPr>
          <p:cNvPr id="20" name="Right Brace 19"/>
          <p:cNvSpPr/>
          <p:nvPr/>
        </p:nvSpPr>
        <p:spPr>
          <a:xfrm>
            <a:off x="6957438" y="3421519"/>
            <a:ext cx="177056" cy="2649891"/>
          </a:xfrm>
          <a:prstGeom prst="rightBrace">
            <a:avLst/>
          </a:prstGeom>
        </p:spPr>
        <p:style>
          <a:lnRef idx="2">
            <a:schemeClr val="accent3"/>
          </a:lnRef>
          <a:fillRef idx="0">
            <a:schemeClr val="accent3"/>
          </a:fillRef>
          <a:effectRef idx="1">
            <a:schemeClr val="accent3"/>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584734970"/>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related systems</a:t>
            </a:r>
            <a:endParaRPr lang="en-US" dirty="0"/>
          </a:p>
        </p:txBody>
      </p:sp>
      <p:sp>
        <p:nvSpPr>
          <p:cNvPr id="3" name="Content Placeholder 2"/>
          <p:cNvSpPr>
            <a:spLocks noGrp="1"/>
          </p:cNvSpPr>
          <p:nvPr>
            <p:ph idx="1"/>
          </p:nvPr>
        </p:nvSpPr>
        <p:spPr/>
        <p:txBody>
          <a:bodyPr>
            <a:normAutofit fontScale="62500" lnSpcReduction="20000"/>
          </a:bodyPr>
          <a:lstStyle/>
          <a:p>
            <a:r>
              <a:rPr lang="en-US" dirty="0" err="1" smtClean="0"/>
              <a:t>Linac</a:t>
            </a:r>
            <a:r>
              <a:rPr lang="en-US" dirty="0" smtClean="0"/>
              <a:t> Lego</a:t>
            </a:r>
          </a:p>
          <a:p>
            <a:r>
              <a:rPr lang="en-US" dirty="0" smtClean="0"/>
              <a:t>Alarm Handler</a:t>
            </a:r>
          </a:p>
          <a:p>
            <a:r>
              <a:rPr lang="en-US" dirty="0" smtClean="0"/>
              <a:t>Archiving Service (by storing the PVs related to an equipment item, the archived values can be accessed)</a:t>
            </a:r>
          </a:p>
          <a:p>
            <a:r>
              <a:rPr lang="en-US" dirty="0" err="1"/>
              <a:t>L</a:t>
            </a:r>
            <a:r>
              <a:rPr lang="en-US" dirty="0" err="1" smtClean="0"/>
              <a:t>ogBook</a:t>
            </a:r>
            <a:r>
              <a:rPr lang="en-US" dirty="0" smtClean="0"/>
              <a:t>?</a:t>
            </a:r>
          </a:p>
          <a:p>
            <a:r>
              <a:rPr lang="en-US" dirty="0"/>
              <a:t>ESS </a:t>
            </a:r>
            <a:r>
              <a:rPr lang="en-US" dirty="0" smtClean="0"/>
              <a:t>Break down Structures - Project </a:t>
            </a:r>
            <a:r>
              <a:rPr lang="en-US" dirty="0"/>
              <a:t>Information Management (PIM</a:t>
            </a:r>
            <a:r>
              <a:rPr lang="en-US" dirty="0" smtClean="0"/>
              <a:t>)</a:t>
            </a:r>
          </a:p>
          <a:p>
            <a:pPr lvl="1"/>
            <a:r>
              <a:rPr lang="en-US" dirty="0" smtClean="0"/>
              <a:t>Facility </a:t>
            </a:r>
            <a:r>
              <a:rPr lang="en-US" dirty="0"/>
              <a:t>Breakdown Structure (FBS)</a:t>
            </a:r>
          </a:p>
          <a:p>
            <a:pPr lvl="1"/>
            <a:r>
              <a:rPr lang="en-US" dirty="0"/>
              <a:t>Location Breakdown Structure (LBS)</a:t>
            </a:r>
          </a:p>
          <a:p>
            <a:pPr lvl="1"/>
            <a:r>
              <a:rPr lang="en-US" dirty="0"/>
              <a:t>Physically Installed Structure (PIS</a:t>
            </a:r>
            <a:r>
              <a:rPr lang="en-US" dirty="0" smtClean="0"/>
              <a:t>)?</a:t>
            </a:r>
            <a:endParaRPr lang="en-US" dirty="0"/>
          </a:p>
          <a:p>
            <a:r>
              <a:rPr lang="en-US" dirty="0"/>
              <a:t>Inventory?</a:t>
            </a:r>
          </a:p>
          <a:p>
            <a:r>
              <a:rPr lang="en-US" dirty="0" smtClean="0"/>
              <a:t>Procurement?</a:t>
            </a:r>
          </a:p>
          <a:p>
            <a:r>
              <a:rPr lang="en-US" dirty="0" smtClean="0"/>
              <a:t>Logistics?</a:t>
            </a:r>
          </a:p>
          <a:p>
            <a:r>
              <a:rPr lang="en-US" dirty="0" smtClean="0"/>
              <a:t>Spare parts management?</a:t>
            </a:r>
          </a:p>
          <a:p>
            <a:r>
              <a:rPr lang="en-US" dirty="0" smtClean="0"/>
              <a:t>MRO?</a:t>
            </a:r>
            <a:endParaRPr lang="en-US" dirty="0"/>
          </a:p>
          <a:p>
            <a:endParaRPr lang="en-US" dirty="0" smtClean="0"/>
          </a:p>
          <a:p>
            <a:endParaRPr lang="en-US" dirty="0"/>
          </a:p>
          <a:p>
            <a:r>
              <a:rPr lang="en-US" dirty="0" smtClean="0"/>
              <a:t>How do these interact with the CCDB </a:t>
            </a:r>
            <a:r>
              <a:rPr lang="en-US" dirty="0" err="1" smtClean="0"/>
              <a:t>etc</a:t>
            </a:r>
            <a:r>
              <a:rPr lang="en-US" dirty="0" smtClean="0"/>
              <a:t>?</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33</a:t>
            </a:fld>
            <a:endParaRPr lang="sv-SE" dirty="0"/>
          </a:p>
        </p:txBody>
      </p:sp>
      <p:pic>
        <p:nvPicPr>
          <p:cNvPr id="5" name="Picture 4" descr="silos-re (2).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77504" y="3415813"/>
            <a:ext cx="4365225" cy="2287392"/>
          </a:xfrm>
          <a:prstGeom prst="rect">
            <a:avLst/>
          </a:prstGeom>
        </p:spPr>
      </p:pic>
      <p:sp>
        <p:nvSpPr>
          <p:cNvPr id="6" name="Rectangle 5"/>
          <p:cNvSpPr/>
          <p:nvPr/>
        </p:nvSpPr>
        <p:spPr>
          <a:xfrm>
            <a:off x="6697048" y="5751067"/>
            <a:ext cx="1990987" cy="246221"/>
          </a:xfrm>
          <a:prstGeom prst="rect">
            <a:avLst/>
          </a:prstGeom>
        </p:spPr>
        <p:txBody>
          <a:bodyPr wrap="none">
            <a:spAutoFit/>
          </a:bodyPr>
          <a:lstStyle/>
          <a:p>
            <a:r>
              <a:rPr lang="en-US" sz="1000" dirty="0">
                <a:solidFill>
                  <a:schemeClr val="bg1">
                    <a:lumMod val="65000"/>
                  </a:schemeClr>
                </a:solidFill>
              </a:rPr>
              <a:t> "All together now" by Matt </a:t>
            </a:r>
            <a:r>
              <a:rPr lang="en-US" sz="1000" dirty="0" err="1">
                <a:solidFill>
                  <a:schemeClr val="bg1">
                    <a:lumMod val="65000"/>
                  </a:schemeClr>
                </a:solidFill>
              </a:rPr>
              <a:t>Blease</a:t>
            </a:r>
            <a:endParaRPr lang="en-US" sz="1000" dirty="0">
              <a:solidFill>
                <a:schemeClr val="bg1">
                  <a:lumMod val="65000"/>
                </a:schemeClr>
              </a:solidFill>
            </a:endParaRPr>
          </a:p>
        </p:txBody>
      </p:sp>
    </p:spTree>
    <p:extLst>
      <p:ext uri="{BB962C8B-B14F-4D97-AF65-F5344CB8AC3E}">
        <p14:creationId xmlns:p14="http://schemas.microsoft.com/office/powerpoint/2010/main" val="2764123066"/>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Definitions of the different breakdowns in </a:t>
            </a:r>
            <a:br>
              <a:rPr lang="en-GB" dirty="0" smtClean="0"/>
            </a:br>
            <a:r>
              <a:rPr lang="en-GB" dirty="0" smtClean="0"/>
              <a:t>ESS Breakdowns Structures</a:t>
            </a:r>
            <a:endParaRPr lang="en-GB" dirty="0"/>
          </a:p>
        </p:txBody>
      </p:sp>
      <p:sp>
        <p:nvSpPr>
          <p:cNvPr id="3" name="Content Placeholder 2"/>
          <p:cNvSpPr>
            <a:spLocks noGrp="1"/>
          </p:cNvSpPr>
          <p:nvPr>
            <p:ph idx="1"/>
          </p:nvPr>
        </p:nvSpPr>
        <p:spPr/>
        <p:txBody>
          <a:bodyPr>
            <a:normAutofit fontScale="55000" lnSpcReduction="20000"/>
          </a:bodyPr>
          <a:lstStyle/>
          <a:p>
            <a:r>
              <a:rPr lang="en-GB" dirty="0" smtClean="0"/>
              <a:t>Facility Breakdown Structure (FBS)</a:t>
            </a:r>
          </a:p>
          <a:p>
            <a:pPr lvl="1"/>
            <a:r>
              <a:rPr lang="en-GB" dirty="0"/>
              <a:t>A </a:t>
            </a:r>
            <a:r>
              <a:rPr lang="en-GB" dirty="0" smtClean="0"/>
              <a:t>functional </a:t>
            </a:r>
            <a:r>
              <a:rPr lang="en-GB" dirty="0"/>
              <a:t>breakdown of the facility into systems and subsystems that uniquely identify the </a:t>
            </a:r>
            <a:r>
              <a:rPr lang="en-GB" dirty="0" smtClean="0"/>
              <a:t>primary function</a:t>
            </a:r>
            <a:r>
              <a:rPr lang="en-GB" dirty="0"/>
              <a:t>. Holds the master TAG and its </a:t>
            </a:r>
            <a:r>
              <a:rPr lang="en-GB" dirty="0" smtClean="0"/>
              <a:t>requirements. The FBS  is </a:t>
            </a:r>
            <a:r>
              <a:rPr lang="en-GB" dirty="0"/>
              <a:t>specific to the </a:t>
            </a:r>
            <a:r>
              <a:rPr lang="en-GB" dirty="0" smtClean="0"/>
              <a:t>installation </a:t>
            </a:r>
            <a:r>
              <a:rPr lang="en-GB" dirty="0"/>
              <a:t>in the facility but it does not hold the specific information of an physical item this is </a:t>
            </a:r>
            <a:r>
              <a:rPr lang="en-GB" dirty="0" smtClean="0"/>
              <a:t>documented </a:t>
            </a:r>
            <a:r>
              <a:rPr lang="en-GB" dirty="0"/>
              <a:t>in </a:t>
            </a:r>
            <a:r>
              <a:rPr lang="en-GB" dirty="0" smtClean="0"/>
              <a:t>Installation Structure. </a:t>
            </a:r>
            <a:r>
              <a:rPr lang="en-GB" dirty="0"/>
              <a:t>In the FBS a Physical Item shall be </a:t>
            </a:r>
            <a:r>
              <a:rPr lang="en-GB" dirty="0" smtClean="0"/>
              <a:t>replaceable </a:t>
            </a:r>
            <a:r>
              <a:rPr lang="en-GB" dirty="0"/>
              <a:t>with another </a:t>
            </a:r>
            <a:r>
              <a:rPr lang="en-GB" dirty="0" smtClean="0"/>
              <a:t>physical </a:t>
            </a:r>
            <a:r>
              <a:rPr lang="en-GB" dirty="0"/>
              <a:t>item as long as the requirements are met. The FBS is connected to both the design (PART), location (LBS) and the </a:t>
            </a:r>
            <a:r>
              <a:rPr lang="en-GB" dirty="0" smtClean="0"/>
              <a:t>physical </a:t>
            </a:r>
            <a:r>
              <a:rPr lang="en-GB" dirty="0"/>
              <a:t>items (IS).</a:t>
            </a:r>
          </a:p>
          <a:p>
            <a:r>
              <a:rPr lang="en-GB" dirty="0" smtClean="0"/>
              <a:t>Part/E-BOM/Standard part structure</a:t>
            </a:r>
          </a:p>
          <a:p>
            <a:pPr lvl="1"/>
            <a:r>
              <a:rPr lang="en-GB" dirty="0">
                <a:solidFill>
                  <a:srgbClr val="000000"/>
                </a:solidFill>
                <a:ea typeface="Calibri"/>
                <a:cs typeface="Calibri"/>
              </a:rPr>
              <a:t>Generic information about a </a:t>
            </a:r>
            <a:r>
              <a:rPr lang="en-GB" dirty="0" smtClean="0">
                <a:solidFill>
                  <a:srgbClr val="000000"/>
                </a:solidFill>
                <a:ea typeface="Calibri"/>
                <a:cs typeface="Calibri"/>
              </a:rPr>
              <a:t>part.  </a:t>
            </a:r>
            <a:r>
              <a:rPr lang="en-GB" dirty="0">
                <a:solidFill>
                  <a:srgbClr val="000000"/>
                </a:solidFill>
                <a:ea typeface="Calibri"/>
                <a:cs typeface="Calibri"/>
              </a:rPr>
              <a:t>The information should be valid no matter of where the actual device is functional or </a:t>
            </a:r>
            <a:r>
              <a:rPr lang="en-GB" dirty="0" smtClean="0">
                <a:solidFill>
                  <a:srgbClr val="000000"/>
                </a:solidFill>
                <a:ea typeface="Calibri"/>
                <a:cs typeface="Calibri"/>
              </a:rPr>
              <a:t>physical </a:t>
            </a:r>
            <a:r>
              <a:rPr lang="en-GB" dirty="0">
                <a:solidFill>
                  <a:srgbClr val="000000"/>
                </a:solidFill>
                <a:ea typeface="Calibri"/>
                <a:cs typeface="Calibri"/>
              </a:rPr>
              <a:t>located in the facility. The PART/</a:t>
            </a:r>
            <a:r>
              <a:rPr lang="en-GB" dirty="0" smtClean="0">
                <a:solidFill>
                  <a:srgbClr val="000000"/>
                </a:solidFill>
                <a:ea typeface="Calibri"/>
                <a:cs typeface="Calibri"/>
              </a:rPr>
              <a:t>EBOM/standard part </a:t>
            </a:r>
            <a:r>
              <a:rPr lang="en-GB" dirty="0">
                <a:solidFill>
                  <a:srgbClr val="000000"/>
                </a:solidFill>
                <a:ea typeface="Calibri"/>
                <a:cs typeface="Calibri"/>
              </a:rPr>
              <a:t>is connected to the </a:t>
            </a:r>
            <a:r>
              <a:rPr lang="en-GB" dirty="0" smtClean="0">
                <a:solidFill>
                  <a:srgbClr val="000000"/>
                </a:solidFill>
                <a:ea typeface="Calibri"/>
                <a:cs typeface="Calibri"/>
              </a:rPr>
              <a:t>FBS if used in the facility.</a:t>
            </a:r>
            <a:endParaRPr lang="en-GB" dirty="0" smtClean="0"/>
          </a:p>
          <a:p>
            <a:r>
              <a:rPr lang="en-GB" dirty="0" smtClean="0"/>
              <a:t>Location Breakdown Structure</a:t>
            </a:r>
          </a:p>
          <a:p>
            <a:pPr lvl="1"/>
            <a:r>
              <a:rPr lang="en-GB" dirty="0"/>
              <a:t>A location based breakdown of the facility. There are two different breakdowns the site (Area A) and the buildings. The site contains documentation, drawings that are outside the buildings. The </a:t>
            </a:r>
            <a:r>
              <a:rPr lang="en-GB" dirty="0" smtClean="0"/>
              <a:t>buildings </a:t>
            </a:r>
            <a:r>
              <a:rPr lang="en-GB" dirty="0"/>
              <a:t>are broken down in buildings, levels, rooms. The LBS is connected to the FBS so from a location you can see the functions that are installed in that location. The LBS will consolidate data from a physical locations </a:t>
            </a:r>
            <a:r>
              <a:rPr lang="en-GB" dirty="0" smtClean="0"/>
              <a:t>perspective. </a:t>
            </a:r>
            <a:r>
              <a:rPr lang="en-GB" dirty="0"/>
              <a:t>It is also in this structure that we will be able to manage and trace physical item installed in a certain locations.</a:t>
            </a:r>
          </a:p>
          <a:p>
            <a:r>
              <a:rPr lang="en-GB" dirty="0" smtClean="0"/>
              <a:t>Installation Structure/Physical Item</a:t>
            </a:r>
          </a:p>
          <a:p>
            <a:pPr lvl="1"/>
            <a:r>
              <a:rPr lang="en-GB" dirty="0" smtClean="0">
                <a:solidFill>
                  <a:srgbClr val="000000"/>
                </a:solidFill>
                <a:ea typeface="Calibri"/>
                <a:cs typeface="Calibri"/>
              </a:rPr>
              <a:t>Installation Structure/physical </a:t>
            </a:r>
            <a:r>
              <a:rPr lang="en-GB" dirty="0">
                <a:solidFill>
                  <a:srgbClr val="000000"/>
                </a:solidFill>
                <a:ea typeface="Calibri"/>
                <a:cs typeface="Calibri"/>
              </a:rPr>
              <a:t>item </a:t>
            </a:r>
            <a:r>
              <a:rPr lang="en-GB" dirty="0" smtClean="0">
                <a:solidFill>
                  <a:srgbClr val="000000"/>
                </a:solidFill>
                <a:ea typeface="Calibri"/>
                <a:cs typeface="Calibri"/>
              </a:rPr>
              <a:t>is a specific item installed in the facility. The information associated with this object is only valid for this physical item and when it is needed to be replaced the item is replaced with a new Physical item. It holds </a:t>
            </a:r>
            <a:r>
              <a:rPr lang="en-GB" dirty="0">
                <a:solidFill>
                  <a:srgbClr val="000000"/>
                </a:solidFill>
                <a:ea typeface="Calibri"/>
                <a:cs typeface="Calibri"/>
              </a:rPr>
              <a:t>the documentation that is connected to a specific item/serial number and cannot be </a:t>
            </a:r>
            <a:r>
              <a:rPr lang="en-GB" dirty="0" smtClean="0">
                <a:solidFill>
                  <a:srgbClr val="000000"/>
                </a:solidFill>
                <a:ea typeface="Calibri"/>
                <a:cs typeface="Calibri"/>
              </a:rPr>
              <a:t>transferred </a:t>
            </a:r>
            <a:r>
              <a:rPr lang="en-GB" dirty="0">
                <a:solidFill>
                  <a:srgbClr val="000000"/>
                </a:solidFill>
                <a:ea typeface="Calibri"/>
                <a:cs typeface="Calibri"/>
              </a:rPr>
              <a:t>to a new item when the physical item is replaced, if so is the case then the information should be stored in the FBS or PART structure. </a:t>
            </a:r>
            <a:endParaRPr lang="en-GB" dirty="0"/>
          </a:p>
        </p:txBody>
      </p:sp>
      <p:sp>
        <p:nvSpPr>
          <p:cNvPr id="4" name="Slide Number Placeholder 3"/>
          <p:cNvSpPr>
            <a:spLocks noGrp="1"/>
          </p:cNvSpPr>
          <p:nvPr>
            <p:ph type="sldNum" sz="quarter" idx="12"/>
          </p:nvPr>
        </p:nvSpPr>
        <p:spPr/>
        <p:txBody>
          <a:bodyPr/>
          <a:lstStyle/>
          <a:p>
            <a:fld id="{551115BC-487E-4422-894C-CB7CD3E79223}" type="slidenum">
              <a:rPr lang="sv-SE" smtClean="0"/>
              <a:t>34</a:t>
            </a:fld>
            <a:endParaRPr lang="sv-SE" dirty="0"/>
          </a:p>
        </p:txBody>
      </p:sp>
      <p:sp>
        <p:nvSpPr>
          <p:cNvPr id="5" name="TextBox 4"/>
          <p:cNvSpPr txBox="1"/>
          <p:nvPr/>
        </p:nvSpPr>
        <p:spPr>
          <a:xfrm>
            <a:off x="4095750" y="6000750"/>
            <a:ext cx="4580626" cy="369332"/>
          </a:xfrm>
          <a:prstGeom prst="rect">
            <a:avLst/>
          </a:prstGeom>
          <a:noFill/>
        </p:spPr>
        <p:txBody>
          <a:bodyPr wrap="none" rtlCol="0">
            <a:spAutoFit/>
          </a:bodyPr>
          <a:lstStyle/>
          <a:p>
            <a:r>
              <a:rPr lang="en-US" dirty="0" smtClean="0"/>
              <a:t>Courtesy of the PIM Content Management WG</a:t>
            </a:r>
            <a:endParaRPr lang="en-US" dirty="0"/>
          </a:p>
        </p:txBody>
      </p:sp>
    </p:spTree>
    <p:extLst>
      <p:ext uri="{BB962C8B-B14F-4D97-AF65-F5344CB8AC3E}">
        <p14:creationId xmlns:p14="http://schemas.microsoft.com/office/powerpoint/2010/main" val="275383878"/>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Names and Tags at ESS</a:t>
            </a:r>
            <a:endParaRPr lang="en-US" dirty="0"/>
          </a:p>
        </p:txBody>
      </p:sp>
      <p:sp>
        <p:nvSpPr>
          <p:cNvPr id="3" name="Content Placeholder 2"/>
          <p:cNvSpPr>
            <a:spLocks noGrp="1"/>
          </p:cNvSpPr>
          <p:nvPr>
            <p:ph idx="1"/>
          </p:nvPr>
        </p:nvSpPr>
        <p:spPr/>
        <p:txBody>
          <a:bodyPr/>
          <a:lstStyle/>
          <a:p>
            <a:r>
              <a:rPr lang="en-US" b="1" dirty="0" smtClean="0"/>
              <a:t>ESS Naming Convention</a:t>
            </a:r>
          </a:p>
          <a:p>
            <a:r>
              <a:rPr lang="en-US" dirty="0" smtClean="0"/>
              <a:t>CF Tag Structure</a:t>
            </a:r>
          </a:p>
          <a:p>
            <a:r>
              <a:rPr lang="en-US" dirty="0" smtClean="0"/>
              <a:t>FBS tags</a:t>
            </a:r>
          </a:p>
          <a:p>
            <a:r>
              <a:rPr lang="en-US" dirty="0" smtClean="0"/>
              <a:t>LBS tags</a:t>
            </a:r>
          </a:p>
          <a:p>
            <a:pPr lvl="1"/>
            <a:r>
              <a:rPr lang="en-US" dirty="0"/>
              <a:t>B</a:t>
            </a:r>
            <a:r>
              <a:rPr lang="en-US" dirty="0" smtClean="0"/>
              <a:t>ased </a:t>
            </a:r>
            <a:r>
              <a:rPr lang="en-US" dirty="0"/>
              <a:t>on </a:t>
            </a:r>
            <a:r>
              <a:rPr lang="en-US" dirty="0" smtClean="0"/>
              <a:t>BSAB standard, </a:t>
            </a:r>
            <a:r>
              <a:rPr lang="en-US" dirty="0"/>
              <a:t>Building Information Models (BIM) for Conventional Facilities (CF</a:t>
            </a:r>
            <a:r>
              <a:rPr lang="en-US" dirty="0" smtClean="0"/>
              <a:t>)</a:t>
            </a:r>
          </a:p>
          <a:p>
            <a:r>
              <a:rPr lang="en-US" dirty="0" smtClean="0"/>
              <a:t>CHESS IDs</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35</a:t>
            </a:fld>
            <a:endParaRPr lang="sv-SE" dirty="0"/>
          </a:p>
        </p:txBody>
      </p:sp>
    </p:spTree>
    <p:extLst>
      <p:ext uri="{BB962C8B-B14F-4D97-AF65-F5344CB8AC3E}">
        <p14:creationId xmlns:p14="http://schemas.microsoft.com/office/powerpoint/2010/main" val="1455759195"/>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Open questions</a:t>
            </a:r>
            <a:endParaRPr lang="en-US" dirty="0"/>
          </a:p>
        </p:txBody>
      </p:sp>
      <p:sp>
        <p:nvSpPr>
          <p:cNvPr id="3" name="Content Placeholder 2"/>
          <p:cNvSpPr>
            <a:spLocks noGrp="1"/>
          </p:cNvSpPr>
          <p:nvPr>
            <p:ph idx="1"/>
          </p:nvPr>
        </p:nvSpPr>
        <p:spPr/>
        <p:txBody>
          <a:bodyPr>
            <a:normAutofit fontScale="85000" lnSpcReduction="20000"/>
          </a:bodyPr>
          <a:lstStyle/>
          <a:p>
            <a:r>
              <a:rPr lang="en-US" dirty="0" smtClean="0"/>
              <a:t>We need to populate the CCDB and Cable DB during the construction phase. The databases and their web interfaces are in production (including batch import templates), but the models/templates (device types and associated properties) to represent the different physical devices are to be developed in parallel with the construction of those same devices (or even during their design(!)).</a:t>
            </a:r>
          </a:p>
          <a:p>
            <a:r>
              <a:rPr lang="en-US" dirty="0" smtClean="0"/>
              <a:t>Data and metadata architecture not well understood by some stakeholders?</a:t>
            </a:r>
          </a:p>
          <a:p>
            <a:r>
              <a:rPr lang="en-US" dirty="0" smtClean="0"/>
              <a:t>Why decoupling the interface of the Naming Service and the CCDB? Idem with the Cable DB?</a:t>
            </a:r>
          </a:p>
          <a:p>
            <a:r>
              <a:rPr lang="en-US" dirty="0" smtClean="0"/>
              <a:t>Possible to store Signals in CCDB? But decoupled from the Records defined by the EPICS Modules?</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36</a:t>
            </a:fld>
            <a:endParaRPr lang="sv-SE" dirty="0"/>
          </a:p>
        </p:txBody>
      </p:sp>
    </p:spTree>
    <p:extLst>
      <p:ext uri="{BB962C8B-B14F-4D97-AF65-F5344CB8AC3E}">
        <p14:creationId xmlns:p14="http://schemas.microsoft.com/office/powerpoint/2010/main" val="263118333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1. ESS Naming Convention</a:t>
            </a:r>
            <a:endParaRPr lang="en-US" dirty="0"/>
          </a:p>
        </p:txBody>
      </p:sp>
      <p:sp>
        <p:nvSpPr>
          <p:cNvPr id="3" name="Subtitle 2"/>
          <p:cNvSpPr>
            <a:spLocks noGrp="1"/>
          </p:cNvSpPr>
          <p:nvPr>
            <p:ph type="subTitle" idx="1"/>
          </p:nvPr>
        </p:nvSpPr>
        <p:spPr/>
        <p:txBody>
          <a:bodyPr>
            <a:normAutofit/>
          </a:bodyPr>
          <a:lstStyle/>
          <a:p>
            <a:pPr algn="l"/>
            <a:endParaRPr lang="en-US" dirty="0">
              <a:solidFill>
                <a:schemeClr val="bg1">
                  <a:lumMod val="85000"/>
                </a:schemeClr>
              </a:solidFill>
            </a:endParaRPr>
          </a:p>
        </p:txBody>
      </p:sp>
    </p:spTree>
    <p:extLst>
      <p:ext uri="{BB962C8B-B14F-4D97-AF65-F5344CB8AC3E}">
        <p14:creationId xmlns:p14="http://schemas.microsoft.com/office/powerpoint/2010/main" val="413135751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descr="Syntax.png"/>
          <p:cNvPicPr>
            <a:picLocks noGrp="1" noChangeAspect="1"/>
          </p:cNvPicPr>
          <p:nvPr>
            <p:ph idx="1"/>
          </p:nvPr>
        </p:nvPicPr>
        <p:blipFill>
          <a:blip r:embed="rId3">
            <a:extLst>
              <a:ext uri="{28A0092B-C50C-407E-A947-70E740481C1C}">
                <a14:useLocalDpi xmlns:a14="http://schemas.microsoft.com/office/drawing/2010/main" val="0"/>
              </a:ext>
            </a:extLst>
          </a:blip>
          <a:srcRect l="-7131" r="-7131"/>
          <a:stretch>
            <a:fillRect/>
          </a:stretch>
        </p:blipFill>
        <p:spPr>
          <a:prstGeom prst="rect">
            <a:avLst/>
          </a:prstGeom>
        </p:spPr>
      </p:pic>
      <p:sp>
        <p:nvSpPr>
          <p:cNvPr id="4" name="Slide Number Placeholder 3"/>
          <p:cNvSpPr>
            <a:spLocks noGrp="1"/>
          </p:cNvSpPr>
          <p:nvPr>
            <p:ph type="sldNum" sz="quarter" idx="12"/>
          </p:nvPr>
        </p:nvSpPr>
        <p:spPr/>
        <p:txBody>
          <a:bodyPr/>
          <a:lstStyle/>
          <a:p>
            <a:fld id="{551115BC-487E-4422-894C-CB7CD3E79223}" type="slidenum">
              <a:rPr lang="sv-SE" smtClean="0"/>
              <a:t>5</a:t>
            </a:fld>
            <a:endParaRPr lang="sv-SE" dirty="0"/>
          </a:p>
        </p:txBody>
      </p:sp>
      <p:sp>
        <p:nvSpPr>
          <p:cNvPr id="7" name="TextBox 6"/>
          <p:cNvSpPr txBox="1"/>
          <p:nvPr/>
        </p:nvSpPr>
        <p:spPr>
          <a:xfrm>
            <a:off x="3872436" y="6237312"/>
            <a:ext cx="1399128" cy="369332"/>
          </a:xfrm>
          <a:prstGeom prst="rect">
            <a:avLst/>
          </a:prstGeom>
          <a:noFill/>
        </p:spPr>
        <p:txBody>
          <a:bodyPr wrap="none" rtlCol="0">
            <a:spAutoFit/>
          </a:bodyPr>
          <a:lstStyle/>
          <a:p>
            <a:pPr algn="ctr"/>
            <a:r>
              <a:rPr lang="en-US" dirty="0" smtClean="0">
                <a:hlinkClick r:id="rId4"/>
              </a:rPr>
              <a:t>ESS</a:t>
            </a:r>
            <a:r>
              <a:rPr lang="en-US" dirty="0" smtClean="0">
                <a:hlinkClick r:id="rId4"/>
              </a:rPr>
              <a:t>-0000757</a:t>
            </a:r>
            <a:endParaRPr lang="en-US" dirty="0"/>
          </a:p>
        </p:txBody>
      </p:sp>
      <p:sp>
        <p:nvSpPr>
          <p:cNvPr id="8" name="Title 1"/>
          <p:cNvSpPr>
            <a:spLocks noGrp="1"/>
          </p:cNvSpPr>
          <p:nvPr>
            <p:ph type="title"/>
          </p:nvPr>
        </p:nvSpPr>
        <p:spPr>
          <a:xfrm>
            <a:off x="457200" y="274638"/>
            <a:ext cx="7139136" cy="1143000"/>
          </a:xfrm>
        </p:spPr>
        <p:txBody>
          <a:bodyPr/>
          <a:lstStyle/>
          <a:p>
            <a:r>
              <a:rPr lang="en-US" dirty="0" smtClean="0"/>
              <a:t>ESS Naming Convention</a:t>
            </a:r>
            <a:endParaRPr lang="en-US" dirty="0"/>
          </a:p>
        </p:txBody>
      </p:sp>
    </p:spTree>
    <p:extLst>
      <p:ext uri="{BB962C8B-B14F-4D97-AF65-F5344CB8AC3E}">
        <p14:creationId xmlns:p14="http://schemas.microsoft.com/office/powerpoint/2010/main" val="100215180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2. Naming </a:t>
            </a:r>
            <a:r>
              <a:rPr lang="en-US" dirty="0"/>
              <a:t>of Accelerator Components</a:t>
            </a:r>
          </a:p>
        </p:txBody>
      </p:sp>
      <p:sp>
        <p:nvSpPr>
          <p:cNvPr id="3" name="Subtitle 2"/>
          <p:cNvSpPr>
            <a:spLocks noGrp="1"/>
          </p:cNvSpPr>
          <p:nvPr>
            <p:ph type="subTitle" idx="1"/>
          </p:nvPr>
        </p:nvSpPr>
        <p:spPr/>
        <p:txBody>
          <a:bodyPr>
            <a:normAutofit fontScale="92500" lnSpcReduction="20000"/>
          </a:bodyPr>
          <a:lstStyle/>
          <a:p>
            <a:pPr algn="l"/>
            <a:r>
              <a:rPr lang="en-US" dirty="0">
                <a:solidFill>
                  <a:schemeClr val="bg1">
                    <a:lumMod val="85000"/>
                  </a:schemeClr>
                </a:solidFill>
              </a:rPr>
              <a:t>General Naming </a:t>
            </a:r>
            <a:r>
              <a:rPr lang="en-US" dirty="0" smtClean="0">
                <a:solidFill>
                  <a:schemeClr val="bg1">
                    <a:lumMod val="85000"/>
                  </a:schemeClr>
                </a:solidFill>
              </a:rPr>
              <a:t>Rules for the Accelerator</a:t>
            </a:r>
            <a:endParaRPr lang="en-US" dirty="0">
              <a:solidFill>
                <a:schemeClr val="bg1">
                  <a:lumMod val="85000"/>
                </a:schemeClr>
              </a:solidFill>
            </a:endParaRPr>
          </a:p>
          <a:p>
            <a:pPr algn="l"/>
            <a:r>
              <a:rPr lang="en-US" dirty="0">
                <a:solidFill>
                  <a:schemeClr val="bg1">
                    <a:lumMod val="85000"/>
                  </a:schemeClr>
                </a:solidFill>
              </a:rPr>
              <a:t>Cryogenic Systems</a:t>
            </a:r>
          </a:p>
          <a:p>
            <a:pPr algn="l"/>
            <a:r>
              <a:rPr lang="en-US" dirty="0">
                <a:solidFill>
                  <a:schemeClr val="bg1">
                    <a:lumMod val="85000"/>
                  </a:schemeClr>
                </a:solidFill>
              </a:rPr>
              <a:t>Cooling </a:t>
            </a:r>
            <a:r>
              <a:rPr lang="en-US" dirty="0" smtClean="0">
                <a:solidFill>
                  <a:schemeClr val="bg1">
                    <a:lumMod val="85000"/>
                  </a:schemeClr>
                </a:solidFill>
              </a:rPr>
              <a:t>Systems</a:t>
            </a:r>
          </a:p>
          <a:p>
            <a:pPr algn="l"/>
            <a:r>
              <a:rPr lang="en-US" dirty="0" smtClean="0">
                <a:solidFill>
                  <a:schemeClr val="bg1">
                    <a:lumMod val="85000"/>
                  </a:schemeClr>
                </a:solidFill>
              </a:rPr>
              <a:t>Cables</a:t>
            </a:r>
            <a:endParaRPr lang="en-US" dirty="0">
              <a:solidFill>
                <a:schemeClr val="bg1">
                  <a:lumMod val="85000"/>
                </a:schemeClr>
              </a:solidFill>
            </a:endParaRPr>
          </a:p>
        </p:txBody>
      </p:sp>
    </p:spTree>
    <p:extLst>
      <p:ext uri="{BB962C8B-B14F-4D97-AF65-F5344CB8AC3E}">
        <p14:creationId xmlns:p14="http://schemas.microsoft.com/office/powerpoint/2010/main" val="2681295575"/>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Naming of Accelerator </a:t>
            </a:r>
            <a:r>
              <a:rPr lang="en-US" dirty="0" smtClean="0"/>
              <a:t>Components</a:t>
            </a:r>
            <a:br>
              <a:rPr lang="en-US" dirty="0" smtClean="0"/>
            </a:br>
            <a:r>
              <a:rPr lang="en-US" dirty="0" smtClean="0"/>
              <a:t>What do we need to name?</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7</a:t>
            </a:fld>
            <a:endParaRPr lang="sv-SE" dirty="0"/>
          </a:p>
        </p:txBody>
      </p:sp>
      <p:sp>
        <p:nvSpPr>
          <p:cNvPr id="5" name="Oval 4"/>
          <p:cNvSpPr/>
          <p:nvPr/>
        </p:nvSpPr>
        <p:spPr>
          <a:xfrm>
            <a:off x="251520" y="1916832"/>
            <a:ext cx="4464496" cy="4464496"/>
          </a:xfrm>
          <a:prstGeom prst="ellipse">
            <a:avLst/>
          </a:prstGeom>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6" name="TextBox 5"/>
          <p:cNvSpPr txBox="1"/>
          <p:nvPr/>
        </p:nvSpPr>
        <p:spPr>
          <a:xfrm>
            <a:off x="395536" y="2060848"/>
            <a:ext cx="648072" cy="369332"/>
          </a:xfrm>
          <a:prstGeom prst="rect">
            <a:avLst/>
          </a:prstGeom>
          <a:noFill/>
        </p:spPr>
        <p:txBody>
          <a:bodyPr wrap="square" rtlCol="0">
            <a:spAutoFit/>
          </a:bodyPr>
          <a:lstStyle/>
          <a:p>
            <a:pPr algn="ctr"/>
            <a:r>
              <a:rPr lang="en-US" dirty="0" smtClean="0">
                <a:solidFill>
                  <a:schemeClr val="accent1"/>
                </a:solidFill>
              </a:rPr>
              <a:t>ESS</a:t>
            </a:r>
            <a:endParaRPr lang="en-US" dirty="0">
              <a:solidFill>
                <a:schemeClr val="accent1"/>
              </a:solidFill>
            </a:endParaRPr>
          </a:p>
        </p:txBody>
      </p:sp>
      <p:sp>
        <p:nvSpPr>
          <p:cNvPr id="7" name="Oval 6"/>
          <p:cNvSpPr/>
          <p:nvPr/>
        </p:nvSpPr>
        <p:spPr>
          <a:xfrm>
            <a:off x="2339752" y="3501008"/>
            <a:ext cx="2223864" cy="2223864"/>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sp>
        <p:nvSpPr>
          <p:cNvPr id="8" name="TextBox 7"/>
          <p:cNvSpPr txBox="1"/>
          <p:nvPr/>
        </p:nvSpPr>
        <p:spPr>
          <a:xfrm>
            <a:off x="2221384" y="3192656"/>
            <a:ext cx="968856" cy="400110"/>
          </a:xfrm>
          <a:prstGeom prst="rect">
            <a:avLst/>
          </a:prstGeom>
          <a:noFill/>
        </p:spPr>
        <p:txBody>
          <a:bodyPr wrap="square" rtlCol="0">
            <a:spAutoFit/>
          </a:bodyPr>
          <a:lstStyle/>
          <a:p>
            <a:pPr algn="ctr"/>
            <a:r>
              <a:rPr lang="en-US" sz="1000" dirty="0" smtClean="0">
                <a:solidFill>
                  <a:schemeClr val="accent2"/>
                </a:solidFill>
              </a:rPr>
              <a:t>Accelerator</a:t>
            </a:r>
          </a:p>
          <a:p>
            <a:pPr algn="ctr"/>
            <a:r>
              <a:rPr lang="en-US" sz="1000" dirty="0" smtClean="0">
                <a:solidFill>
                  <a:schemeClr val="accent2"/>
                </a:solidFill>
              </a:rPr>
              <a:t>Components</a:t>
            </a:r>
            <a:endParaRPr lang="en-US" sz="1000" dirty="0">
              <a:solidFill>
                <a:schemeClr val="accent2"/>
              </a:solidFill>
            </a:endParaRPr>
          </a:p>
        </p:txBody>
      </p:sp>
      <p:sp>
        <p:nvSpPr>
          <p:cNvPr id="9" name="TextBox 8"/>
          <p:cNvSpPr txBox="1"/>
          <p:nvPr/>
        </p:nvSpPr>
        <p:spPr>
          <a:xfrm>
            <a:off x="814760" y="3574656"/>
            <a:ext cx="881960" cy="553998"/>
          </a:xfrm>
          <a:prstGeom prst="rect">
            <a:avLst/>
          </a:prstGeom>
          <a:noFill/>
        </p:spPr>
        <p:txBody>
          <a:bodyPr wrap="square" rtlCol="0">
            <a:spAutoFit/>
          </a:bodyPr>
          <a:lstStyle/>
          <a:p>
            <a:pPr algn="ctr"/>
            <a:r>
              <a:rPr lang="en-US" sz="1000" dirty="0" smtClean="0">
                <a:solidFill>
                  <a:schemeClr val="accent3"/>
                </a:solidFill>
              </a:rPr>
              <a:t>Directly Controlled Devices</a:t>
            </a:r>
            <a:endParaRPr lang="en-US" sz="1000" dirty="0">
              <a:solidFill>
                <a:schemeClr val="accent3"/>
              </a:solidFill>
            </a:endParaRPr>
          </a:p>
        </p:txBody>
      </p:sp>
      <p:sp>
        <p:nvSpPr>
          <p:cNvPr id="10" name="Oval 9"/>
          <p:cNvSpPr/>
          <p:nvPr/>
        </p:nvSpPr>
        <p:spPr>
          <a:xfrm>
            <a:off x="1115616" y="3789040"/>
            <a:ext cx="2223864" cy="2223864"/>
          </a:xfrm>
          <a:prstGeom prst="ellipse">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12" name="Cube 11"/>
          <p:cNvSpPr/>
          <p:nvPr/>
        </p:nvSpPr>
        <p:spPr>
          <a:xfrm>
            <a:off x="2483768" y="2348880"/>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Cube 12"/>
          <p:cNvSpPr/>
          <p:nvPr/>
        </p:nvSpPr>
        <p:spPr>
          <a:xfrm>
            <a:off x="2924696" y="3719696"/>
            <a:ext cx="216024" cy="216024"/>
          </a:xfrm>
          <a:prstGeom prst="cub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4" name="Cube 13"/>
          <p:cNvSpPr/>
          <p:nvPr/>
        </p:nvSpPr>
        <p:spPr>
          <a:xfrm>
            <a:off x="3851920" y="4509120"/>
            <a:ext cx="216024" cy="216024"/>
          </a:xfrm>
          <a:prstGeom prst="cub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5" name="Cube 14"/>
          <p:cNvSpPr/>
          <p:nvPr/>
        </p:nvSpPr>
        <p:spPr>
          <a:xfrm>
            <a:off x="3203848" y="2852936"/>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Cube 15"/>
          <p:cNvSpPr/>
          <p:nvPr/>
        </p:nvSpPr>
        <p:spPr>
          <a:xfrm>
            <a:off x="1619672" y="2852936"/>
            <a:ext cx="216024" cy="216024"/>
          </a:xfrm>
          <a:prstGeom prst="cube">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Cube 16"/>
          <p:cNvSpPr/>
          <p:nvPr/>
        </p:nvSpPr>
        <p:spPr>
          <a:xfrm>
            <a:off x="2546504" y="4171176"/>
            <a:ext cx="216024" cy="216024"/>
          </a:xfrm>
          <a:prstGeom prst="cub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18" name="Cube 17"/>
          <p:cNvSpPr/>
          <p:nvPr/>
        </p:nvSpPr>
        <p:spPr>
          <a:xfrm>
            <a:off x="2915816" y="5013176"/>
            <a:ext cx="216024" cy="216024"/>
          </a:xfrm>
          <a:prstGeom prst="cub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19" name="TextBox 18"/>
          <p:cNvSpPr txBox="1"/>
          <p:nvPr/>
        </p:nvSpPr>
        <p:spPr>
          <a:xfrm>
            <a:off x="4987032" y="3353569"/>
            <a:ext cx="1305691" cy="369332"/>
          </a:xfrm>
          <a:prstGeom prst="rect">
            <a:avLst/>
          </a:prstGeom>
          <a:noFill/>
        </p:spPr>
        <p:txBody>
          <a:bodyPr wrap="none" rtlCol="0" anchor="ctr">
            <a:spAutoFit/>
          </a:bodyPr>
          <a:lstStyle/>
          <a:p>
            <a:r>
              <a:rPr lang="en-US" dirty="0" smtClean="0">
                <a:solidFill>
                  <a:schemeClr val="accent2"/>
                </a:solidFill>
              </a:rPr>
              <a:t>Quadrupole</a:t>
            </a:r>
            <a:endParaRPr lang="en-US" dirty="0">
              <a:solidFill>
                <a:schemeClr val="accent2"/>
              </a:solidFill>
            </a:endParaRPr>
          </a:p>
        </p:txBody>
      </p:sp>
      <p:cxnSp>
        <p:nvCxnSpPr>
          <p:cNvPr id="21" name="Straight Arrow Connector 20"/>
          <p:cNvCxnSpPr>
            <a:stCxn id="19" idx="1"/>
            <a:endCxn id="14" idx="5"/>
          </p:cNvCxnSpPr>
          <p:nvPr/>
        </p:nvCxnSpPr>
        <p:spPr>
          <a:xfrm flipH="1">
            <a:off x="4067944" y="3538235"/>
            <a:ext cx="919088" cy="1051894"/>
          </a:xfrm>
          <a:prstGeom prst="straightConnector1">
            <a:avLst/>
          </a:prstGeom>
          <a:ln>
            <a:tailEnd type="arrow"/>
          </a:ln>
        </p:spPr>
        <p:style>
          <a:lnRef idx="2">
            <a:schemeClr val="accent2"/>
          </a:lnRef>
          <a:fillRef idx="0">
            <a:schemeClr val="accent2"/>
          </a:fillRef>
          <a:effectRef idx="1">
            <a:schemeClr val="accent2"/>
          </a:effectRef>
          <a:fontRef idx="minor">
            <a:schemeClr val="tx1"/>
          </a:fontRef>
        </p:style>
      </p:cxnSp>
      <p:sp>
        <p:nvSpPr>
          <p:cNvPr id="24" name="TextBox 23"/>
          <p:cNvSpPr txBox="1"/>
          <p:nvPr/>
        </p:nvSpPr>
        <p:spPr>
          <a:xfrm>
            <a:off x="4950925" y="5047415"/>
            <a:ext cx="1467068" cy="369332"/>
          </a:xfrm>
          <a:prstGeom prst="rect">
            <a:avLst/>
          </a:prstGeom>
          <a:noFill/>
        </p:spPr>
        <p:txBody>
          <a:bodyPr wrap="none" rtlCol="0" anchor="ctr">
            <a:spAutoFit/>
          </a:bodyPr>
          <a:lstStyle/>
          <a:p>
            <a:r>
              <a:rPr lang="en-US" dirty="0" smtClean="0">
                <a:solidFill>
                  <a:schemeClr val="accent3"/>
                </a:solidFill>
              </a:rPr>
              <a:t>Power Supply</a:t>
            </a:r>
            <a:endParaRPr lang="en-US" dirty="0">
              <a:solidFill>
                <a:schemeClr val="accent3"/>
              </a:solidFill>
            </a:endParaRPr>
          </a:p>
        </p:txBody>
      </p:sp>
      <p:cxnSp>
        <p:nvCxnSpPr>
          <p:cNvPr id="25" name="Straight Arrow Connector 24"/>
          <p:cNvCxnSpPr>
            <a:stCxn id="24" idx="1"/>
            <a:endCxn id="18" idx="3"/>
          </p:cNvCxnSpPr>
          <p:nvPr/>
        </p:nvCxnSpPr>
        <p:spPr>
          <a:xfrm flipH="1" flipV="1">
            <a:off x="2996825" y="5229200"/>
            <a:ext cx="1954100" cy="2881"/>
          </a:xfrm>
          <a:prstGeom prst="straightConnector1">
            <a:avLst/>
          </a:prstGeom>
          <a:ln>
            <a:tailEnd type="arrow"/>
          </a:ln>
        </p:spPr>
        <p:style>
          <a:lnRef idx="2">
            <a:schemeClr val="accent3"/>
          </a:lnRef>
          <a:fillRef idx="0">
            <a:schemeClr val="accent3"/>
          </a:fillRef>
          <a:effectRef idx="1">
            <a:schemeClr val="accent3"/>
          </a:effectRef>
          <a:fontRef idx="minor">
            <a:schemeClr val="tx1"/>
          </a:fontRef>
        </p:style>
      </p:cxnSp>
      <p:cxnSp>
        <p:nvCxnSpPr>
          <p:cNvPr id="27" name="Straight Arrow Connector 26"/>
          <p:cNvCxnSpPr>
            <a:stCxn id="18" idx="5"/>
            <a:endCxn id="14" idx="2"/>
          </p:cNvCxnSpPr>
          <p:nvPr/>
        </p:nvCxnSpPr>
        <p:spPr>
          <a:xfrm flipV="1">
            <a:off x="3131840" y="4644135"/>
            <a:ext cx="720080" cy="450050"/>
          </a:xfrm>
          <a:prstGeom prst="straightConnector1">
            <a:avLst/>
          </a:prstGeom>
          <a:ln>
            <a:solidFill>
              <a:schemeClr val="accent4"/>
            </a:solidFill>
            <a:prstDash val="sysDash"/>
            <a:headEnd type="none"/>
            <a:tailEnd type="none"/>
          </a:ln>
        </p:spPr>
        <p:style>
          <a:lnRef idx="2">
            <a:schemeClr val="dk1"/>
          </a:lnRef>
          <a:fillRef idx="0">
            <a:schemeClr val="dk1"/>
          </a:fillRef>
          <a:effectRef idx="1">
            <a:schemeClr val="dk1"/>
          </a:effectRef>
          <a:fontRef idx="minor">
            <a:schemeClr val="tx1"/>
          </a:fontRef>
        </p:style>
      </p:cxnSp>
      <p:sp>
        <p:nvSpPr>
          <p:cNvPr id="37" name="TextBox 36"/>
          <p:cNvSpPr txBox="1"/>
          <p:nvPr/>
        </p:nvSpPr>
        <p:spPr>
          <a:xfrm>
            <a:off x="4987032" y="3713609"/>
            <a:ext cx="1223412" cy="276999"/>
          </a:xfrm>
          <a:prstGeom prst="rect">
            <a:avLst/>
          </a:prstGeom>
          <a:noFill/>
        </p:spPr>
        <p:txBody>
          <a:bodyPr wrap="none" rtlCol="0">
            <a:spAutoFit/>
          </a:bodyPr>
          <a:lstStyle/>
          <a:p>
            <a:r>
              <a:rPr lang="en-US" sz="1200" dirty="0" smtClean="0">
                <a:solidFill>
                  <a:schemeClr val="accent2"/>
                </a:solidFill>
              </a:rPr>
              <a:t>Magnetic Field</a:t>
            </a:r>
            <a:r>
              <a:rPr lang="is-IS" sz="1200" dirty="0" smtClean="0">
                <a:solidFill>
                  <a:schemeClr val="accent2"/>
                </a:solidFill>
              </a:rPr>
              <a:t>…</a:t>
            </a:r>
            <a:endParaRPr lang="en-US" sz="1200" dirty="0">
              <a:solidFill>
                <a:schemeClr val="accent2"/>
              </a:solidFill>
            </a:endParaRPr>
          </a:p>
        </p:txBody>
      </p:sp>
      <p:sp>
        <p:nvSpPr>
          <p:cNvPr id="38" name="TextBox 37"/>
          <p:cNvSpPr txBox="1"/>
          <p:nvPr/>
        </p:nvSpPr>
        <p:spPr>
          <a:xfrm>
            <a:off x="4950925" y="5407455"/>
            <a:ext cx="1262710" cy="276999"/>
          </a:xfrm>
          <a:prstGeom prst="rect">
            <a:avLst/>
          </a:prstGeom>
          <a:noFill/>
        </p:spPr>
        <p:txBody>
          <a:bodyPr wrap="none" rtlCol="0">
            <a:spAutoFit/>
          </a:bodyPr>
          <a:lstStyle/>
          <a:p>
            <a:r>
              <a:rPr lang="en-US" sz="1200" dirty="0" smtClean="0">
                <a:solidFill>
                  <a:schemeClr val="accent3"/>
                </a:solidFill>
              </a:rPr>
              <a:t>Current Output</a:t>
            </a:r>
            <a:r>
              <a:rPr lang="is-IS" sz="1200" dirty="0" smtClean="0">
                <a:solidFill>
                  <a:schemeClr val="accent3"/>
                </a:solidFill>
              </a:rPr>
              <a:t>…</a:t>
            </a:r>
            <a:endParaRPr lang="en-US" sz="1200" dirty="0">
              <a:solidFill>
                <a:schemeClr val="accent3"/>
              </a:solidFill>
            </a:endParaRPr>
          </a:p>
        </p:txBody>
      </p:sp>
      <p:sp>
        <p:nvSpPr>
          <p:cNvPr id="41" name="TextBox 40"/>
          <p:cNvSpPr txBox="1"/>
          <p:nvPr/>
        </p:nvSpPr>
        <p:spPr>
          <a:xfrm>
            <a:off x="4951131" y="4695468"/>
            <a:ext cx="3365024" cy="369332"/>
          </a:xfrm>
          <a:prstGeom prst="rect">
            <a:avLst/>
          </a:prstGeom>
          <a:noFill/>
        </p:spPr>
        <p:txBody>
          <a:bodyPr wrap="none" rtlCol="0">
            <a:spAutoFit/>
          </a:bodyPr>
          <a:lstStyle/>
          <a:p>
            <a:r>
              <a:rPr lang="en-US" dirty="0" smtClean="0">
                <a:solidFill>
                  <a:schemeClr val="accent3"/>
                </a:solidFill>
                <a:latin typeface="Consolas"/>
                <a:cs typeface="Consolas"/>
              </a:rPr>
              <a:t>SPK-010LWU:PWRC-PSQH-010</a:t>
            </a:r>
            <a:endParaRPr lang="en-US" dirty="0">
              <a:solidFill>
                <a:schemeClr val="accent3"/>
              </a:solidFill>
              <a:latin typeface="Consolas"/>
              <a:cs typeface="Consolas"/>
            </a:endParaRPr>
          </a:p>
        </p:txBody>
      </p:sp>
      <p:sp>
        <p:nvSpPr>
          <p:cNvPr id="42" name="TextBox 41"/>
          <p:cNvSpPr txBox="1"/>
          <p:nvPr/>
        </p:nvSpPr>
        <p:spPr>
          <a:xfrm>
            <a:off x="4982881" y="2963747"/>
            <a:ext cx="2852063" cy="369332"/>
          </a:xfrm>
          <a:prstGeom prst="rect">
            <a:avLst/>
          </a:prstGeom>
          <a:noFill/>
        </p:spPr>
        <p:txBody>
          <a:bodyPr wrap="none" rtlCol="0">
            <a:spAutoFit/>
          </a:bodyPr>
          <a:lstStyle/>
          <a:p>
            <a:r>
              <a:rPr lang="en-US" dirty="0" smtClean="0">
                <a:solidFill>
                  <a:schemeClr val="accent2"/>
                </a:solidFill>
                <a:latin typeface="Consolas"/>
                <a:cs typeface="Consolas"/>
              </a:rPr>
              <a:t>SPK-010LWU:BMD–QH-010</a:t>
            </a:r>
            <a:endParaRPr lang="en-US" dirty="0">
              <a:solidFill>
                <a:schemeClr val="accent2"/>
              </a:solidFill>
              <a:latin typeface="Consolas"/>
              <a:cs typeface="Consolas"/>
            </a:endParaRPr>
          </a:p>
        </p:txBody>
      </p:sp>
      <p:sp>
        <p:nvSpPr>
          <p:cNvPr id="44" name="Oval 43"/>
          <p:cNvSpPr/>
          <p:nvPr/>
        </p:nvSpPr>
        <p:spPr>
          <a:xfrm>
            <a:off x="3450859" y="4040440"/>
            <a:ext cx="748888" cy="1158240"/>
          </a:xfrm>
          <a:prstGeom prst="ellipse">
            <a:avLst/>
          </a:prstGeom>
          <a:noFill/>
        </p:spPr>
        <p:style>
          <a:lnRef idx="2">
            <a:schemeClr val="accent2"/>
          </a:lnRef>
          <a:fillRef idx="1">
            <a:schemeClr val="lt1"/>
          </a:fillRef>
          <a:effectRef idx="0">
            <a:schemeClr val="accent2"/>
          </a:effectRef>
          <a:fontRef idx="minor">
            <a:schemeClr val="dk1"/>
          </a:fontRef>
        </p:style>
        <p:txBody>
          <a:bodyPr rtlCol="0" anchor="ctr"/>
          <a:lstStyle/>
          <a:p>
            <a:pPr algn="ctr"/>
            <a:endParaRPr lang="en-US"/>
          </a:p>
        </p:txBody>
      </p:sp>
      <p:cxnSp>
        <p:nvCxnSpPr>
          <p:cNvPr id="45" name="Straight Arrow Connector 44"/>
          <p:cNvCxnSpPr>
            <a:stCxn id="17" idx="5"/>
            <a:endCxn id="13" idx="2"/>
          </p:cNvCxnSpPr>
          <p:nvPr/>
        </p:nvCxnSpPr>
        <p:spPr>
          <a:xfrm flipV="1">
            <a:off x="2762528" y="3854711"/>
            <a:ext cx="162168" cy="397474"/>
          </a:xfrm>
          <a:prstGeom prst="straightConnector1">
            <a:avLst/>
          </a:prstGeom>
          <a:ln>
            <a:solidFill>
              <a:schemeClr val="accent4"/>
            </a:solidFill>
            <a:prstDash val="sysDash"/>
            <a:headEnd type="none"/>
            <a:tailEnd type="none"/>
          </a:ln>
        </p:spPr>
        <p:style>
          <a:lnRef idx="2">
            <a:schemeClr val="dk1"/>
          </a:lnRef>
          <a:fillRef idx="0">
            <a:schemeClr val="dk1"/>
          </a:fillRef>
          <a:effectRef idx="1">
            <a:schemeClr val="dk1"/>
          </a:effectRef>
          <a:fontRef idx="minor">
            <a:schemeClr val="tx1"/>
          </a:fontRef>
        </p:style>
      </p:cxnSp>
      <p:sp>
        <p:nvSpPr>
          <p:cNvPr id="48" name="Cube 47"/>
          <p:cNvSpPr/>
          <p:nvPr/>
        </p:nvSpPr>
        <p:spPr>
          <a:xfrm>
            <a:off x="1428904" y="4547096"/>
            <a:ext cx="216024" cy="216024"/>
          </a:xfrm>
          <a:prstGeom prst="cub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49" name="Cube 48"/>
          <p:cNvSpPr/>
          <p:nvPr/>
        </p:nvSpPr>
        <p:spPr>
          <a:xfrm>
            <a:off x="1672744" y="5329416"/>
            <a:ext cx="216024" cy="216024"/>
          </a:xfrm>
          <a:prstGeom prst="cube">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50" name="TextBox 49"/>
          <p:cNvSpPr txBox="1"/>
          <p:nvPr/>
        </p:nvSpPr>
        <p:spPr>
          <a:xfrm>
            <a:off x="3210256" y="3663586"/>
            <a:ext cx="968856" cy="400110"/>
          </a:xfrm>
          <a:prstGeom prst="rect">
            <a:avLst/>
          </a:prstGeom>
          <a:noFill/>
        </p:spPr>
        <p:txBody>
          <a:bodyPr wrap="square" rtlCol="0">
            <a:spAutoFit/>
          </a:bodyPr>
          <a:lstStyle/>
          <a:p>
            <a:pPr algn="ctr"/>
            <a:r>
              <a:rPr lang="en-US" sz="1000" dirty="0" smtClean="0">
                <a:solidFill>
                  <a:schemeClr val="accent2"/>
                </a:solidFill>
              </a:rPr>
              <a:t>Beamline Components</a:t>
            </a:r>
            <a:endParaRPr lang="en-US" sz="1000" dirty="0">
              <a:solidFill>
                <a:schemeClr val="accent2"/>
              </a:solidFill>
            </a:endParaRPr>
          </a:p>
        </p:txBody>
      </p:sp>
      <p:sp>
        <p:nvSpPr>
          <p:cNvPr id="31" name="Cube 30"/>
          <p:cNvSpPr/>
          <p:nvPr/>
        </p:nvSpPr>
        <p:spPr>
          <a:xfrm>
            <a:off x="4185050" y="4925874"/>
            <a:ext cx="216024" cy="216024"/>
          </a:xfrm>
          <a:prstGeom prst="cube">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32" name="TextBox 31"/>
          <p:cNvSpPr txBox="1"/>
          <p:nvPr/>
        </p:nvSpPr>
        <p:spPr>
          <a:xfrm>
            <a:off x="4959508" y="5849884"/>
            <a:ext cx="707420" cy="369332"/>
          </a:xfrm>
          <a:prstGeom prst="rect">
            <a:avLst/>
          </a:prstGeom>
          <a:noFill/>
        </p:spPr>
        <p:txBody>
          <a:bodyPr wrap="none" rtlCol="0" anchor="ctr">
            <a:spAutoFit/>
          </a:bodyPr>
          <a:lstStyle/>
          <a:p>
            <a:r>
              <a:rPr lang="en-US" dirty="0" smtClean="0">
                <a:solidFill>
                  <a:schemeClr val="accent4"/>
                </a:solidFill>
              </a:rPr>
              <a:t>Cable</a:t>
            </a:r>
            <a:endParaRPr lang="en-US" dirty="0">
              <a:solidFill>
                <a:schemeClr val="accent4"/>
              </a:solidFill>
            </a:endParaRPr>
          </a:p>
        </p:txBody>
      </p:sp>
      <p:cxnSp>
        <p:nvCxnSpPr>
          <p:cNvPr id="33" name="Straight Arrow Connector 32"/>
          <p:cNvCxnSpPr>
            <a:stCxn id="32" idx="1"/>
          </p:cNvCxnSpPr>
          <p:nvPr/>
        </p:nvCxnSpPr>
        <p:spPr>
          <a:xfrm flipH="1" flipV="1">
            <a:off x="3397250" y="4931833"/>
            <a:ext cx="1562258" cy="1102717"/>
          </a:xfrm>
          <a:prstGeom prst="straightConnector1">
            <a:avLst/>
          </a:prstGeom>
          <a:ln>
            <a:tailEnd type="arrow"/>
          </a:ln>
        </p:spPr>
        <p:style>
          <a:lnRef idx="2">
            <a:schemeClr val="accent4"/>
          </a:lnRef>
          <a:fillRef idx="0">
            <a:schemeClr val="accent4"/>
          </a:fillRef>
          <a:effectRef idx="1">
            <a:schemeClr val="accent4"/>
          </a:effectRef>
          <a:fontRef idx="minor">
            <a:schemeClr val="tx1"/>
          </a:fontRef>
        </p:style>
      </p:cxnSp>
      <p:sp>
        <p:nvSpPr>
          <p:cNvPr id="36" name="TextBox 35"/>
          <p:cNvSpPr txBox="1"/>
          <p:nvPr/>
        </p:nvSpPr>
        <p:spPr>
          <a:xfrm>
            <a:off x="4965948" y="6174730"/>
            <a:ext cx="1326881" cy="369332"/>
          </a:xfrm>
          <a:prstGeom prst="rect">
            <a:avLst/>
          </a:prstGeom>
          <a:noFill/>
        </p:spPr>
        <p:txBody>
          <a:bodyPr wrap="none" rtlCol="0">
            <a:spAutoFit/>
          </a:bodyPr>
          <a:lstStyle/>
          <a:p>
            <a:r>
              <a:rPr lang="en-US" dirty="0" smtClean="0">
                <a:solidFill>
                  <a:srgbClr val="8064A2"/>
                </a:solidFill>
                <a:latin typeface="Consolas"/>
                <a:cs typeface="Consolas"/>
              </a:rPr>
              <a:t>30E000001</a:t>
            </a:r>
            <a:endParaRPr lang="en-US" dirty="0">
              <a:solidFill>
                <a:srgbClr val="8064A2"/>
              </a:solidFill>
              <a:latin typeface="Consolas"/>
              <a:cs typeface="Consolas"/>
            </a:endParaRPr>
          </a:p>
        </p:txBody>
      </p:sp>
    </p:spTree>
    <p:extLst>
      <p:ext uri="{BB962C8B-B14F-4D97-AF65-F5344CB8AC3E}">
        <p14:creationId xmlns:p14="http://schemas.microsoft.com/office/powerpoint/2010/main" val="63595000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ESS Naming </a:t>
            </a:r>
            <a:r>
              <a:rPr lang="en-US" dirty="0" smtClean="0"/>
              <a:t>Convention</a:t>
            </a:r>
            <a:br>
              <a:rPr lang="en-US" dirty="0" smtClean="0"/>
            </a:br>
            <a:r>
              <a:rPr lang="en-US" dirty="0" smtClean="0"/>
              <a:t>Accelerator Area Structure</a:t>
            </a:r>
            <a:endParaRPr lang="en-US" dirty="0"/>
          </a:p>
        </p:txBody>
      </p:sp>
      <p:sp>
        <p:nvSpPr>
          <p:cNvPr id="3" name="Content Placeholder 2"/>
          <p:cNvSpPr>
            <a:spLocks noGrp="1"/>
          </p:cNvSpPr>
          <p:nvPr>
            <p:ph idx="1"/>
          </p:nvPr>
        </p:nvSpPr>
        <p:spPr>
          <a:xfrm>
            <a:off x="457200" y="1578496"/>
            <a:ext cx="3970784" cy="4525963"/>
          </a:xfrm>
        </p:spPr>
        <p:txBody>
          <a:bodyPr numCol="1"/>
          <a:lstStyle/>
          <a:p>
            <a:pPr marL="0" indent="0">
              <a:buNone/>
            </a:pPr>
            <a:r>
              <a:rPr lang="en-US" dirty="0" smtClean="0"/>
              <a:t>Sections</a:t>
            </a:r>
          </a:p>
          <a:p>
            <a:pPr marL="0" indent="0">
              <a:buNone/>
            </a:pPr>
            <a:r>
              <a:rPr lang="en-US" sz="1800" dirty="0">
                <a:latin typeface="Consolas"/>
                <a:cs typeface="Consolas"/>
              </a:rPr>
              <a:t>	</a:t>
            </a:r>
            <a:r>
              <a:rPr lang="en-US" sz="1800" dirty="0" smtClean="0">
                <a:latin typeface="Consolas"/>
                <a:cs typeface="Consolas"/>
              </a:rPr>
              <a:t>ISRC</a:t>
            </a:r>
          </a:p>
          <a:p>
            <a:pPr marL="0" indent="0">
              <a:buNone/>
            </a:pPr>
            <a:r>
              <a:rPr lang="en-US" sz="1800" dirty="0">
                <a:latin typeface="Consolas"/>
                <a:cs typeface="Consolas"/>
              </a:rPr>
              <a:t>	</a:t>
            </a:r>
            <a:r>
              <a:rPr lang="en-US" sz="1800" dirty="0" smtClean="0">
                <a:latin typeface="Consolas"/>
                <a:cs typeface="Consolas"/>
              </a:rPr>
              <a:t>LEBT</a:t>
            </a:r>
          </a:p>
          <a:p>
            <a:pPr marL="0" indent="0">
              <a:buNone/>
            </a:pPr>
            <a:r>
              <a:rPr lang="en-US" sz="1800" dirty="0">
                <a:latin typeface="Consolas"/>
                <a:cs typeface="Consolas"/>
              </a:rPr>
              <a:t>	</a:t>
            </a:r>
            <a:r>
              <a:rPr lang="en-US" sz="1800" dirty="0" smtClean="0">
                <a:latin typeface="Consolas"/>
                <a:cs typeface="Consolas"/>
              </a:rPr>
              <a:t>RFQ</a:t>
            </a:r>
          </a:p>
          <a:p>
            <a:pPr marL="0" indent="0">
              <a:buNone/>
            </a:pPr>
            <a:r>
              <a:rPr lang="en-US" sz="1800" dirty="0">
                <a:latin typeface="Consolas"/>
                <a:cs typeface="Consolas"/>
              </a:rPr>
              <a:t>	</a:t>
            </a:r>
            <a:r>
              <a:rPr lang="en-US" sz="1800" dirty="0" smtClean="0">
                <a:latin typeface="Consolas"/>
                <a:cs typeface="Consolas"/>
              </a:rPr>
              <a:t>MEBT</a:t>
            </a:r>
          </a:p>
          <a:p>
            <a:pPr marL="0" indent="0">
              <a:buNone/>
            </a:pPr>
            <a:r>
              <a:rPr lang="en-US" sz="1800" dirty="0">
                <a:latin typeface="Consolas"/>
                <a:cs typeface="Consolas"/>
              </a:rPr>
              <a:t>	</a:t>
            </a:r>
            <a:r>
              <a:rPr lang="en-US" sz="1800" dirty="0" smtClean="0">
                <a:latin typeface="Consolas"/>
                <a:cs typeface="Consolas"/>
              </a:rPr>
              <a:t>DTL</a:t>
            </a:r>
          </a:p>
          <a:p>
            <a:pPr marL="0" indent="0">
              <a:buNone/>
            </a:pPr>
            <a:r>
              <a:rPr lang="en-US" sz="1800" dirty="0">
                <a:latin typeface="Consolas"/>
                <a:cs typeface="Consolas"/>
              </a:rPr>
              <a:t>	</a:t>
            </a:r>
            <a:r>
              <a:rPr lang="en-US" sz="1800" b="1" dirty="0" smtClean="0">
                <a:solidFill>
                  <a:schemeClr val="accent2"/>
                </a:solidFill>
                <a:latin typeface="Consolas"/>
                <a:cs typeface="Consolas"/>
              </a:rPr>
              <a:t>SPK</a:t>
            </a:r>
          </a:p>
          <a:p>
            <a:pPr marL="0" indent="0">
              <a:buNone/>
            </a:pPr>
            <a:r>
              <a:rPr lang="en-US" sz="1800" dirty="0">
                <a:latin typeface="Consolas"/>
                <a:cs typeface="Consolas"/>
              </a:rPr>
              <a:t>	</a:t>
            </a:r>
            <a:r>
              <a:rPr lang="en-US" sz="1800" dirty="0" smtClean="0">
                <a:latin typeface="Consolas"/>
                <a:cs typeface="Consolas"/>
              </a:rPr>
              <a:t>MBL</a:t>
            </a:r>
          </a:p>
          <a:p>
            <a:pPr marL="0" indent="0">
              <a:buNone/>
            </a:pPr>
            <a:r>
              <a:rPr lang="en-US" sz="1800" dirty="0">
                <a:latin typeface="Consolas"/>
                <a:cs typeface="Consolas"/>
              </a:rPr>
              <a:t>	</a:t>
            </a:r>
            <a:r>
              <a:rPr lang="en-US" sz="1800" dirty="0" smtClean="0">
                <a:latin typeface="Consolas"/>
                <a:cs typeface="Consolas"/>
              </a:rPr>
              <a:t>HBL</a:t>
            </a:r>
          </a:p>
          <a:p>
            <a:pPr marL="0" indent="0">
              <a:buNone/>
            </a:pPr>
            <a:r>
              <a:rPr lang="en-US" sz="1800" dirty="0">
                <a:latin typeface="Consolas"/>
                <a:cs typeface="Consolas"/>
              </a:rPr>
              <a:t>	</a:t>
            </a:r>
            <a:r>
              <a:rPr lang="en-US" sz="1800" dirty="0" smtClean="0">
                <a:latin typeface="Consolas"/>
                <a:cs typeface="Consolas"/>
              </a:rPr>
              <a:t>HEBT</a:t>
            </a:r>
          </a:p>
          <a:p>
            <a:pPr marL="0" indent="0">
              <a:buNone/>
            </a:pPr>
            <a:r>
              <a:rPr lang="en-US" sz="1800" dirty="0">
                <a:latin typeface="Consolas"/>
                <a:cs typeface="Consolas"/>
              </a:rPr>
              <a:t>	</a:t>
            </a:r>
            <a:r>
              <a:rPr lang="en-US" sz="1800" dirty="0" smtClean="0">
                <a:latin typeface="Consolas"/>
                <a:cs typeface="Consolas"/>
              </a:rPr>
              <a:t>A2T</a:t>
            </a:r>
          </a:p>
          <a:p>
            <a:pPr marL="0" indent="0">
              <a:buNone/>
            </a:pPr>
            <a:r>
              <a:rPr lang="en-US" sz="1800" dirty="0">
                <a:latin typeface="Consolas"/>
                <a:cs typeface="Consolas"/>
              </a:rPr>
              <a:t>	</a:t>
            </a:r>
            <a:r>
              <a:rPr lang="en-US" sz="1800" dirty="0" smtClean="0">
                <a:latin typeface="Consolas"/>
                <a:cs typeface="Consolas"/>
              </a:rPr>
              <a:t>DMPL</a:t>
            </a:r>
          </a:p>
          <a:p>
            <a:pPr marL="0" indent="0">
              <a:buNone/>
            </a:pPr>
            <a:r>
              <a:rPr lang="en-US" sz="1800" dirty="0" smtClean="0">
                <a:latin typeface="Consolas"/>
                <a:cs typeface="Consolas"/>
              </a:rPr>
              <a:t>	RFT</a:t>
            </a:r>
            <a:endParaRPr lang="en-US" sz="1800" dirty="0">
              <a:latin typeface="Consolas"/>
              <a:cs typeface="Consolas"/>
            </a:endParaRPr>
          </a:p>
        </p:txBody>
      </p:sp>
      <p:sp>
        <p:nvSpPr>
          <p:cNvPr id="4" name="Slide Number Placeholder 3"/>
          <p:cNvSpPr>
            <a:spLocks noGrp="1"/>
          </p:cNvSpPr>
          <p:nvPr>
            <p:ph type="sldNum" sz="quarter" idx="12"/>
          </p:nvPr>
        </p:nvSpPr>
        <p:spPr/>
        <p:txBody>
          <a:bodyPr/>
          <a:lstStyle/>
          <a:p>
            <a:fld id="{551115BC-487E-4422-894C-CB7CD3E79223}" type="slidenum">
              <a:rPr lang="sv-SE" smtClean="0"/>
              <a:t>8</a:t>
            </a:fld>
            <a:endParaRPr lang="sv-SE" dirty="0"/>
          </a:p>
        </p:txBody>
      </p:sp>
      <p:sp>
        <p:nvSpPr>
          <p:cNvPr id="5" name="Content Placeholder 2"/>
          <p:cNvSpPr txBox="1">
            <a:spLocks/>
          </p:cNvSpPr>
          <p:nvPr/>
        </p:nvSpPr>
        <p:spPr>
          <a:xfrm>
            <a:off x="4716016" y="1578496"/>
            <a:ext cx="3970784" cy="4525963"/>
          </a:xfrm>
          <a:prstGeom prst="rect">
            <a:avLst/>
          </a:prstGeom>
        </p:spPr>
        <p:txBody>
          <a:bodyPr vert="horz" lIns="91440" tIns="45720" rIns="91440" bIns="45720" numCol="1"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US" dirty="0" smtClean="0"/>
              <a:t>Subsections</a:t>
            </a:r>
          </a:p>
          <a:p>
            <a:pPr marL="0" indent="0">
              <a:buFont typeface="Arial" panose="020B0604020202020204" pitchFamily="34" charset="0"/>
              <a:buNone/>
            </a:pPr>
            <a:r>
              <a:rPr lang="en-US" sz="1800" dirty="0" smtClean="0">
                <a:latin typeface="Consolas"/>
                <a:cs typeface="Consolas"/>
              </a:rPr>
              <a:t>	</a:t>
            </a:r>
            <a:r>
              <a:rPr lang="en-US" sz="1800" b="1" dirty="0" smtClean="0">
                <a:solidFill>
                  <a:srgbClr val="C0504D"/>
                </a:solidFill>
                <a:latin typeface="Consolas"/>
                <a:cs typeface="Consolas"/>
              </a:rPr>
              <a:t>010LWU</a:t>
            </a:r>
          </a:p>
          <a:p>
            <a:pPr marL="0" indent="0">
              <a:buFont typeface="Arial" panose="020B0604020202020204" pitchFamily="34" charset="0"/>
              <a:buNone/>
            </a:pPr>
            <a:r>
              <a:rPr lang="is-IS" sz="1800" dirty="0" smtClean="0">
                <a:latin typeface="Consolas"/>
                <a:cs typeface="Consolas"/>
              </a:rPr>
              <a:t>	…</a:t>
            </a:r>
            <a:endParaRPr lang="en-US" sz="1800" dirty="0" smtClean="0">
              <a:latin typeface="Consolas"/>
              <a:cs typeface="Consolas"/>
            </a:endParaRPr>
          </a:p>
          <a:p>
            <a:pPr marL="0" indent="0">
              <a:buFont typeface="Arial" panose="020B0604020202020204" pitchFamily="34" charset="0"/>
              <a:buNone/>
            </a:pPr>
            <a:r>
              <a:rPr lang="en-US" sz="1800" dirty="0">
                <a:latin typeface="Consolas"/>
                <a:cs typeface="Consolas"/>
              </a:rPr>
              <a:t>	</a:t>
            </a:r>
            <a:r>
              <a:rPr lang="en-US" sz="1800" dirty="0" smtClean="0">
                <a:latin typeface="Consolas"/>
                <a:cs typeface="Consolas"/>
              </a:rPr>
              <a:t>070CRM</a:t>
            </a:r>
          </a:p>
          <a:p>
            <a:pPr marL="0" indent="0">
              <a:buFont typeface="Arial" panose="020B0604020202020204" pitchFamily="34" charset="0"/>
              <a:buNone/>
            </a:pPr>
            <a:r>
              <a:rPr lang="en-US" sz="1800" dirty="0">
                <a:latin typeface="Consolas"/>
                <a:cs typeface="Consolas"/>
              </a:rPr>
              <a:t>	</a:t>
            </a:r>
            <a:r>
              <a:rPr lang="is-IS" sz="1800" dirty="0" smtClean="0">
                <a:latin typeface="Consolas"/>
                <a:cs typeface="Consolas"/>
              </a:rPr>
              <a:t>…</a:t>
            </a:r>
          </a:p>
          <a:p>
            <a:pPr marL="0" indent="0">
              <a:buFont typeface="Arial" panose="020B0604020202020204" pitchFamily="34" charset="0"/>
              <a:buNone/>
            </a:pPr>
            <a:r>
              <a:rPr lang="is-IS" sz="1800" dirty="0">
                <a:latin typeface="Consolas"/>
                <a:cs typeface="Consolas"/>
              </a:rPr>
              <a:t>	</a:t>
            </a:r>
            <a:r>
              <a:rPr lang="is-IS" sz="1800" dirty="0" smtClean="0">
                <a:latin typeface="Consolas"/>
                <a:cs typeface="Consolas"/>
              </a:rPr>
              <a:t>120ROW</a:t>
            </a:r>
          </a:p>
          <a:p>
            <a:pPr marL="0" indent="0">
              <a:buNone/>
            </a:pPr>
            <a:r>
              <a:rPr lang="is-IS" sz="1800" dirty="0">
                <a:latin typeface="Consolas"/>
                <a:cs typeface="Consolas"/>
              </a:rPr>
              <a:t>	…</a:t>
            </a:r>
          </a:p>
        </p:txBody>
      </p:sp>
      <p:sp>
        <p:nvSpPr>
          <p:cNvPr id="6" name="TextBox 5"/>
          <p:cNvSpPr txBox="1"/>
          <p:nvPr/>
        </p:nvSpPr>
        <p:spPr>
          <a:xfrm>
            <a:off x="1788281" y="6152743"/>
            <a:ext cx="5575562"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400" dirty="0" smtClean="0">
                <a:latin typeface="Consolas"/>
                <a:cs typeface="Consolas"/>
              </a:rPr>
              <a:t>SPK-010LWU</a:t>
            </a:r>
            <a:endParaRPr lang="en-US" sz="2400" dirty="0">
              <a:latin typeface="Consolas"/>
              <a:cs typeface="Consolas"/>
            </a:endParaRPr>
          </a:p>
        </p:txBody>
      </p:sp>
    </p:spTree>
    <p:extLst>
      <p:ext uri="{BB962C8B-B14F-4D97-AF65-F5344CB8AC3E}">
        <p14:creationId xmlns:p14="http://schemas.microsoft.com/office/powerpoint/2010/main" val="635714949"/>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ESS Naming </a:t>
            </a:r>
            <a:r>
              <a:rPr lang="en-US" dirty="0" smtClean="0"/>
              <a:t>Convention</a:t>
            </a:r>
            <a:br>
              <a:rPr lang="en-US" dirty="0" smtClean="0"/>
            </a:br>
            <a:r>
              <a:rPr lang="en-US" dirty="0" smtClean="0"/>
              <a:t>Accelerator Device Structure</a:t>
            </a:r>
            <a:endParaRPr lang="en-US" dirty="0"/>
          </a:p>
        </p:txBody>
      </p:sp>
      <p:sp>
        <p:nvSpPr>
          <p:cNvPr id="4" name="Slide Number Placeholder 3"/>
          <p:cNvSpPr>
            <a:spLocks noGrp="1"/>
          </p:cNvSpPr>
          <p:nvPr>
            <p:ph type="sldNum" sz="quarter" idx="12"/>
          </p:nvPr>
        </p:nvSpPr>
        <p:spPr/>
        <p:txBody>
          <a:bodyPr/>
          <a:lstStyle/>
          <a:p>
            <a:fld id="{551115BC-487E-4422-894C-CB7CD3E79223}" type="slidenum">
              <a:rPr lang="sv-SE" smtClean="0"/>
              <a:t>9</a:t>
            </a:fld>
            <a:endParaRPr lang="sv-SE" dirty="0"/>
          </a:p>
        </p:txBody>
      </p:sp>
      <p:sp>
        <p:nvSpPr>
          <p:cNvPr id="5" name="Content Placeholder 2"/>
          <p:cNvSpPr>
            <a:spLocks noGrp="1"/>
          </p:cNvSpPr>
          <p:nvPr>
            <p:ph idx="1"/>
          </p:nvPr>
        </p:nvSpPr>
        <p:spPr>
          <a:xfrm>
            <a:off x="457200" y="1578496"/>
            <a:ext cx="2458616" cy="4525963"/>
          </a:xfrm>
        </p:spPr>
        <p:txBody>
          <a:bodyPr numCol="1"/>
          <a:lstStyle/>
          <a:p>
            <a:pPr marL="0" indent="0">
              <a:buNone/>
            </a:pPr>
            <a:r>
              <a:rPr lang="en-US" dirty="0" smtClean="0"/>
              <a:t>Disciplines</a:t>
            </a:r>
          </a:p>
          <a:p>
            <a:pPr marL="0" indent="0">
              <a:buNone/>
            </a:pPr>
            <a:r>
              <a:rPr lang="en-US" sz="1800" dirty="0">
                <a:latin typeface="Consolas"/>
                <a:cs typeface="Consolas"/>
              </a:rPr>
              <a:t>	</a:t>
            </a:r>
            <a:r>
              <a:rPr lang="en-US" sz="1800" dirty="0" smtClean="0">
                <a:latin typeface="Consolas"/>
                <a:cs typeface="Consolas"/>
              </a:rPr>
              <a:t>BMD</a:t>
            </a:r>
          </a:p>
          <a:p>
            <a:pPr marL="0" indent="0">
              <a:buNone/>
            </a:pPr>
            <a:r>
              <a:rPr lang="en-US" sz="1800" dirty="0">
                <a:latin typeface="Consolas"/>
                <a:cs typeface="Consolas"/>
              </a:rPr>
              <a:t>	</a:t>
            </a:r>
            <a:r>
              <a:rPr lang="en-US" sz="1800" dirty="0" smtClean="0">
                <a:latin typeface="Consolas"/>
                <a:cs typeface="Consolas"/>
              </a:rPr>
              <a:t>CNPW</a:t>
            </a:r>
          </a:p>
          <a:p>
            <a:pPr marL="0" indent="0">
              <a:buNone/>
            </a:pPr>
            <a:r>
              <a:rPr lang="en-US" sz="1800" dirty="0" smtClean="0">
                <a:latin typeface="Consolas"/>
                <a:cs typeface="Consolas"/>
              </a:rPr>
              <a:t>	CRYO</a:t>
            </a:r>
          </a:p>
          <a:p>
            <a:pPr marL="0" indent="0">
              <a:buNone/>
            </a:pPr>
            <a:r>
              <a:rPr lang="en-US" sz="1800" dirty="0">
                <a:latin typeface="Consolas"/>
                <a:cs typeface="Consolas"/>
              </a:rPr>
              <a:t>	</a:t>
            </a:r>
            <a:r>
              <a:rPr lang="en-US" sz="1800" dirty="0" smtClean="0">
                <a:latin typeface="Consolas"/>
                <a:cs typeface="Consolas"/>
              </a:rPr>
              <a:t>EMR</a:t>
            </a:r>
          </a:p>
          <a:p>
            <a:pPr marL="0" indent="0">
              <a:buNone/>
            </a:pPr>
            <a:r>
              <a:rPr lang="en-US" sz="1800" dirty="0">
                <a:latin typeface="Consolas"/>
                <a:cs typeface="Consolas"/>
              </a:rPr>
              <a:t>	</a:t>
            </a:r>
            <a:r>
              <a:rPr lang="en-US" sz="1800" dirty="0" smtClean="0">
                <a:latin typeface="Consolas"/>
                <a:cs typeface="Consolas"/>
              </a:rPr>
              <a:t>ID</a:t>
            </a:r>
          </a:p>
          <a:p>
            <a:pPr marL="0" indent="0">
              <a:buNone/>
            </a:pPr>
            <a:r>
              <a:rPr lang="en-US" sz="1800" dirty="0">
                <a:latin typeface="Consolas"/>
                <a:cs typeface="Consolas"/>
              </a:rPr>
              <a:t>	</a:t>
            </a:r>
            <a:r>
              <a:rPr lang="en-US" sz="1800" dirty="0" smtClean="0">
                <a:latin typeface="Consolas"/>
                <a:cs typeface="Consolas"/>
              </a:rPr>
              <a:t>ISS</a:t>
            </a:r>
          </a:p>
          <a:p>
            <a:pPr marL="0" indent="0">
              <a:buNone/>
            </a:pPr>
            <a:r>
              <a:rPr lang="en-US" sz="1800" dirty="0">
                <a:latin typeface="Consolas"/>
                <a:cs typeface="Consolas"/>
              </a:rPr>
              <a:t>	</a:t>
            </a:r>
            <a:r>
              <a:rPr lang="en-US" sz="1800" b="1" dirty="0" smtClean="0">
                <a:solidFill>
                  <a:srgbClr val="C0504D"/>
                </a:solidFill>
                <a:latin typeface="Consolas"/>
                <a:cs typeface="Consolas"/>
              </a:rPr>
              <a:t>PWRC</a:t>
            </a:r>
          </a:p>
          <a:p>
            <a:pPr marL="0" indent="0">
              <a:buNone/>
            </a:pPr>
            <a:r>
              <a:rPr lang="en-US" sz="1800" dirty="0">
                <a:latin typeface="Consolas"/>
                <a:cs typeface="Consolas"/>
              </a:rPr>
              <a:t>	</a:t>
            </a:r>
            <a:r>
              <a:rPr lang="en-US" sz="1800" dirty="0" smtClean="0">
                <a:latin typeface="Consolas"/>
                <a:cs typeface="Consolas"/>
              </a:rPr>
              <a:t>PBI</a:t>
            </a:r>
          </a:p>
          <a:p>
            <a:pPr marL="0" indent="0">
              <a:buNone/>
            </a:pPr>
            <a:r>
              <a:rPr lang="en-US" sz="1800" dirty="0">
                <a:latin typeface="Consolas"/>
                <a:cs typeface="Consolas"/>
              </a:rPr>
              <a:t>	</a:t>
            </a:r>
            <a:r>
              <a:rPr lang="en-US" sz="1800" dirty="0" smtClean="0">
                <a:latin typeface="Consolas"/>
                <a:cs typeface="Consolas"/>
              </a:rPr>
              <a:t>RFS</a:t>
            </a:r>
          </a:p>
          <a:p>
            <a:pPr marL="0" indent="0">
              <a:buNone/>
            </a:pPr>
            <a:r>
              <a:rPr lang="en-US" sz="1800" dirty="0">
                <a:latin typeface="Consolas"/>
                <a:cs typeface="Consolas"/>
              </a:rPr>
              <a:t>	</a:t>
            </a:r>
            <a:r>
              <a:rPr lang="en-US" sz="1800" dirty="0" smtClean="0">
                <a:latin typeface="Consolas"/>
                <a:cs typeface="Consolas"/>
              </a:rPr>
              <a:t>VAC</a:t>
            </a:r>
          </a:p>
          <a:p>
            <a:pPr marL="0" indent="0">
              <a:buNone/>
            </a:pPr>
            <a:r>
              <a:rPr lang="en-US" sz="1800" dirty="0">
                <a:latin typeface="Consolas"/>
                <a:cs typeface="Consolas"/>
              </a:rPr>
              <a:t>	</a:t>
            </a:r>
            <a:r>
              <a:rPr lang="en-US" sz="1800" dirty="0" smtClean="0">
                <a:latin typeface="Consolas"/>
                <a:cs typeface="Consolas"/>
              </a:rPr>
              <a:t>WTRC</a:t>
            </a:r>
            <a:endParaRPr lang="en-US" sz="1800" dirty="0">
              <a:latin typeface="Consolas"/>
              <a:cs typeface="Consolas"/>
            </a:endParaRPr>
          </a:p>
        </p:txBody>
      </p:sp>
      <p:sp>
        <p:nvSpPr>
          <p:cNvPr id="6" name="Content Placeholder 2"/>
          <p:cNvSpPr txBox="1">
            <a:spLocks/>
          </p:cNvSpPr>
          <p:nvPr/>
        </p:nvSpPr>
        <p:spPr>
          <a:xfrm>
            <a:off x="3347864" y="1556792"/>
            <a:ext cx="2458616" cy="4525963"/>
          </a:xfrm>
          <a:prstGeom prst="rect">
            <a:avLst/>
          </a:prstGeom>
        </p:spPr>
        <p:txBody>
          <a:bodyPr vert="horz" lIns="91440" tIns="45720" rIns="91440" bIns="45720" numCol="1"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US" dirty="0" smtClean="0"/>
              <a:t>Device Types</a:t>
            </a:r>
          </a:p>
          <a:p>
            <a:pPr marL="0" indent="0">
              <a:buFont typeface="Arial" panose="020B0604020202020204" pitchFamily="34" charset="0"/>
              <a:buNone/>
            </a:pPr>
            <a:r>
              <a:rPr lang="en-US" sz="1800" dirty="0" smtClean="0"/>
              <a:t>	BPM</a:t>
            </a:r>
          </a:p>
          <a:p>
            <a:pPr marL="0" indent="0">
              <a:buFont typeface="Arial" panose="020B0604020202020204" pitchFamily="34" charset="0"/>
              <a:buNone/>
            </a:pPr>
            <a:r>
              <a:rPr lang="en-US" sz="1800" dirty="0"/>
              <a:t>	</a:t>
            </a:r>
            <a:r>
              <a:rPr lang="is-IS" sz="1800" dirty="0" smtClean="0"/>
              <a:t>…</a:t>
            </a:r>
          </a:p>
          <a:p>
            <a:pPr marL="0" indent="0">
              <a:buFont typeface="Arial" panose="020B0604020202020204" pitchFamily="34" charset="0"/>
              <a:buNone/>
            </a:pPr>
            <a:r>
              <a:rPr lang="is-IS" sz="1800" dirty="0"/>
              <a:t>	</a:t>
            </a:r>
            <a:r>
              <a:rPr lang="is-IS" sz="1800" b="1" dirty="0" smtClean="0">
                <a:solidFill>
                  <a:srgbClr val="C0504D"/>
                </a:solidFill>
              </a:rPr>
              <a:t>PSQH</a:t>
            </a:r>
          </a:p>
          <a:p>
            <a:pPr marL="0" indent="0">
              <a:buNone/>
            </a:pPr>
            <a:r>
              <a:rPr lang="is-IS" sz="1800" dirty="0"/>
              <a:t>	…</a:t>
            </a:r>
            <a:endParaRPr lang="is-IS" sz="1800" dirty="0" smtClean="0"/>
          </a:p>
          <a:p>
            <a:pPr marL="0" indent="0">
              <a:buFont typeface="Arial" panose="020B0604020202020204" pitchFamily="34" charset="0"/>
              <a:buNone/>
            </a:pPr>
            <a:r>
              <a:rPr lang="is-IS" sz="1800" dirty="0"/>
              <a:t>	</a:t>
            </a:r>
            <a:r>
              <a:rPr lang="is-IS" sz="1800" dirty="0" smtClean="0"/>
              <a:t>PAmp</a:t>
            </a:r>
          </a:p>
          <a:p>
            <a:pPr marL="0" indent="0">
              <a:buFont typeface="Arial" panose="020B0604020202020204" pitchFamily="34" charset="0"/>
              <a:buNone/>
            </a:pPr>
            <a:r>
              <a:rPr lang="en-US" sz="1800" dirty="0" smtClean="0"/>
              <a:t>	</a:t>
            </a:r>
            <a:r>
              <a:rPr lang="is-IS" sz="1800" dirty="0" smtClean="0"/>
              <a:t>…</a:t>
            </a:r>
            <a:endParaRPr lang="en-US" sz="1800" dirty="0"/>
          </a:p>
        </p:txBody>
      </p:sp>
      <p:sp>
        <p:nvSpPr>
          <p:cNvPr id="7" name="Content Placeholder 2"/>
          <p:cNvSpPr txBox="1">
            <a:spLocks/>
          </p:cNvSpPr>
          <p:nvPr/>
        </p:nvSpPr>
        <p:spPr>
          <a:xfrm>
            <a:off x="6228184" y="1556792"/>
            <a:ext cx="2458616" cy="4525963"/>
          </a:xfrm>
          <a:prstGeom prst="rect">
            <a:avLst/>
          </a:prstGeom>
        </p:spPr>
        <p:txBody>
          <a:bodyPr vert="horz" lIns="91440" tIns="45720" rIns="91440" bIns="45720" numCol="1" rtlCol="0">
            <a:normAutofit/>
          </a:bodyPr>
          <a:lstStyle>
            <a:lvl1pPr marL="342900" indent="-342900" algn="l" defTabSz="914400" rtl="0" eaLnBrk="1" latinLnBrk="0" hangingPunct="1">
              <a:spcBef>
                <a:spcPct val="20000"/>
              </a:spcBef>
              <a:buFont typeface="Arial" panose="020B0604020202020204" pitchFamily="34" charset="0"/>
              <a:buChar char="•"/>
              <a:defRPr sz="2800" kern="1200" baseline="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400" kern="1200" baseline="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000" kern="1200" baseline="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800" kern="1200" baseline="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indent="0">
              <a:buFont typeface="Arial" panose="020B0604020202020204" pitchFamily="34" charset="0"/>
              <a:buNone/>
            </a:pPr>
            <a:r>
              <a:rPr lang="en-US" dirty="0" smtClean="0"/>
              <a:t>Instances</a:t>
            </a:r>
          </a:p>
          <a:p>
            <a:pPr marL="0" indent="0">
              <a:buFont typeface="Arial" panose="020B0604020202020204" pitchFamily="34" charset="0"/>
              <a:buNone/>
            </a:pPr>
            <a:r>
              <a:rPr lang="en-US" sz="1800" dirty="0" smtClean="0"/>
              <a:t>	</a:t>
            </a:r>
            <a:r>
              <a:rPr lang="en-US" sz="1800" b="1" dirty="0" smtClean="0">
                <a:solidFill>
                  <a:srgbClr val="C0504D"/>
                </a:solidFill>
              </a:rPr>
              <a:t>010</a:t>
            </a:r>
          </a:p>
          <a:p>
            <a:pPr marL="0" indent="0">
              <a:buFont typeface="Arial" panose="020B0604020202020204" pitchFamily="34" charset="0"/>
              <a:buNone/>
            </a:pPr>
            <a:r>
              <a:rPr lang="en-US" sz="1800" dirty="0"/>
              <a:t>	</a:t>
            </a:r>
            <a:r>
              <a:rPr lang="en-US" sz="1800" dirty="0" smtClean="0"/>
              <a:t>020</a:t>
            </a:r>
          </a:p>
          <a:p>
            <a:pPr marL="0" indent="0">
              <a:buFont typeface="Arial" panose="020B0604020202020204" pitchFamily="34" charset="0"/>
              <a:buNone/>
            </a:pPr>
            <a:r>
              <a:rPr lang="en-US" sz="1800" dirty="0"/>
              <a:t>	</a:t>
            </a:r>
            <a:r>
              <a:rPr lang="is-IS" sz="1800" dirty="0" smtClean="0"/>
              <a:t>…</a:t>
            </a:r>
            <a:endParaRPr lang="en-US" sz="1800" dirty="0"/>
          </a:p>
        </p:txBody>
      </p:sp>
      <p:sp>
        <p:nvSpPr>
          <p:cNvPr id="10" name="TextBox 9"/>
          <p:cNvSpPr txBox="1"/>
          <p:nvPr/>
        </p:nvSpPr>
        <p:spPr>
          <a:xfrm>
            <a:off x="1788281" y="6152743"/>
            <a:ext cx="5575562" cy="461665"/>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lang="en-US" sz="2400" dirty="0" smtClean="0">
                <a:latin typeface="Consolas"/>
                <a:cs typeface="Consolas"/>
              </a:rPr>
              <a:t>SPK-010LWU:PWRC-PSQH-010</a:t>
            </a:r>
            <a:endParaRPr lang="en-US" sz="2400" dirty="0">
              <a:latin typeface="Consolas"/>
              <a:cs typeface="Consolas"/>
            </a:endParaRPr>
          </a:p>
        </p:txBody>
      </p:sp>
    </p:spTree>
    <p:extLst>
      <p:ext uri="{BB962C8B-B14F-4D97-AF65-F5344CB8AC3E}">
        <p14:creationId xmlns:p14="http://schemas.microsoft.com/office/powerpoint/2010/main" val="3486416489"/>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ESS Core Powerpoint">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ESS Core Powerpoint" id="{F02C5803-D437-4A4B-B279-84472F47EB33}" vid="{77746F4A-52A9-724A-84EC-D1436FAAE3A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ESS Core Powerpoint.potx</Template>
  <TotalTime>15594</TotalTime>
  <Words>3980</Words>
  <Application>Microsoft Macintosh PowerPoint</Application>
  <PresentationFormat>On-screen Show (4:3)</PresentationFormat>
  <Paragraphs>630</Paragraphs>
  <Slides>36</Slides>
  <Notes>29</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ESS Core Powerpoint</vt:lpstr>
      <vt:lpstr>Component/Signal naming, and Controls Configuration</vt:lpstr>
      <vt:lpstr>Table of Contents</vt:lpstr>
      <vt:lpstr>Scope of the distributed controls system</vt:lpstr>
      <vt:lpstr>1. ESS Naming Convention</vt:lpstr>
      <vt:lpstr>ESS Naming Convention</vt:lpstr>
      <vt:lpstr>2. Naming of Accelerator Components</vt:lpstr>
      <vt:lpstr>Naming of Accelerator Components What do we need to name?</vt:lpstr>
      <vt:lpstr>ESS Naming Convention Accelerator Area Structure</vt:lpstr>
      <vt:lpstr>ESS Naming Convention Accelerator Device Structure</vt:lpstr>
      <vt:lpstr>ESS Naming Convention Accelerator Configuration Structure</vt:lpstr>
      <vt:lpstr>ESS Naming Convention Cryogenic Systems</vt:lpstr>
      <vt:lpstr>ESS Naming Convention Cooling Water Systems</vt:lpstr>
      <vt:lpstr>Cable Naming</vt:lpstr>
      <vt:lpstr>Naming of cable trays</vt:lpstr>
      <vt:lpstr>3. Controls Configuration Management</vt:lpstr>
      <vt:lpstr>Controls Configuration Management</vt:lpstr>
      <vt:lpstr>Controls Configuration Management</vt:lpstr>
      <vt:lpstr>Controls Configuration Management Naming Service</vt:lpstr>
      <vt:lpstr>Controls Configuration Management CCDB</vt:lpstr>
      <vt:lpstr>Controls Configuration Management Cable DB</vt:lpstr>
      <vt:lpstr>Controls Configuration Management IOC Factory</vt:lpstr>
      <vt:lpstr>Controls Configuration Management Workflow</vt:lpstr>
      <vt:lpstr>Controls Configuration Management Workflow</vt:lpstr>
      <vt:lpstr>Status</vt:lpstr>
      <vt:lpstr>Q&amp;A</vt:lpstr>
      <vt:lpstr>Backup Slides</vt:lpstr>
      <vt:lpstr>ICS data flow diagram</vt:lpstr>
      <vt:lpstr>ESS Naming Convention Vacuum Systems</vt:lpstr>
      <vt:lpstr>What are we building? The ESS Linear Accelerator</vt:lpstr>
      <vt:lpstr>What is our Common Goal? Control and Monitor the Accelerator</vt:lpstr>
      <vt:lpstr>Functionalities expected from the CCDB</vt:lpstr>
      <vt:lpstr>Data sources and aggregation</vt:lpstr>
      <vt:lpstr>Other related systems</vt:lpstr>
      <vt:lpstr>Definitions of the different breakdowns in  ESS Breakdowns Structures</vt:lpstr>
      <vt:lpstr>Names and Tags at ESS</vt:lpstr>
      <vt:lpstr>Open questions</vt:lpstr>
    </vt:vector>
  </TitlesOfParts>
  <Company>ESS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Heléne Björkman</dc:creator>
  <cp:lastModifiedBy>ESS User</cp:lastModifiedBy>
  <cp:revision>229</cp:revision>
  <dcterms:created xsi:type="dcterms:W3CDTF">2013-10-29T16:05:10Z</dcterms:created>
  <dcterms:modified xsi:type="dcterms:W3CDTF">2016-10-05T21:26:10Z</dcterms:modified>
</cp:coreProperties>
</file>

<file path=docProps/thumbnail.jpeg>
</file>